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1E5"/>
    <a:srgbClr val="50F4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 snapToGrid="0" snapToObjects="1">
      <p:cViewPr varScale="1">
        <p:scale>
          <a:sx n="93" d="100"/>
          <a:sy n="93" d="100"/>
        </p:scale>
        <p:origin x="166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1E0F0-FA8E-6146-9D93-43723ED54F3A}" type="datetimeFigureOut">
              <a:rPr lang="en-US" smtClean="0"/>
              <a:t>2/9/16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37BBE-A3BD-1B47-83E9-E55241066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5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82BC-AA66-7046-B8CF-65C763023E8A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DF8-AA7D-E040-87E6-95F508A6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82BC-AA66-7046-B8CF-65C763023E8A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DF8-AA7D-E040-87E6-95F508A6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6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82BC-AA66-7046-B8CF-65C763023E8A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DF8-AA7D-E040-87E6-95F508A6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5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82BC-AA66-7046-B8CF-65C763023E8A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DF8-AA7D-E040-87E6-95F508A6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82BC-AA66-7046-B8CF-65C763023E8A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DF8-AA7D-E040-87E6-95F508A6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6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82BC-AA66-7046-B8CF-65C763023E8A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DF8-AA7D-E040-87E6-95F508A6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6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82BC-AA66-7046-B8CF-65C763023E8A}" type="datetimeFigureOut">
              <a:rPr lang="en-US" smtClean="0"/>
              <a:t>2/9/16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DF8-AA7D-E040-87E6-95F508A6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5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82BC-AA66-7046-B8CF-65C763023E8A}" type="datetimeFigureOut">
              <a:rPr lang="en-US" smtClean="0"/>
              <a:t>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DF8-AA7D-E040-87E6-95F508A6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7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82BC-AA66-7046-B8CF-65C763023E8A}" type="datetimeFigureOut">
              <a:rPr lang="en-US" smtClean="0"/>
              <a:t>2/9/16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DF8-AA7D-E040-87E6-95F508A6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9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82BC-AA66-7046-B8CF-65C763023E8A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DF8-AA7D-E040-87E6-95F508A6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6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82BC-AA66-7046-B8CF-65C763023E8A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DF8-AA7D-E040-87E6-95F508A6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C82BC-AA66-7046-B8CF-65C763023E8A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F8DF8-AA7D-E040-87E6-95F508A6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1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Team Process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7625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Fulton High </a:t>
            </a:r>
            <a:r>
              <a:rPr lang="en-US" dirty="0" smtClean="0"/>
              <a:t>School</a:t>
            </a:r>
          </a:p>
          <a:p>
            <a:r>
              <a:rPr lang="en-US" dirty="0" smtClean="0"/>
              <a:t>February 2016</a:t>
            </a:r>
            <a:endParaRPr lang="en-US" dirty="0" smtClean="0"/>
          </a:p>
          <a:p>
            <a:r>
              <a:rPr lang="en-US" dirty="0" smtClean="0"/>
              <a:t>Ginny Vandelicht</a:t>
            </a:r>
          </a:p>
          <a:p>
            <a:r>
              <a:rPr lang="en-US" dirty="0" smtClean="0"/>
              <a:t>Hook Center for Educational Renewal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99354"/>
            <a:ext cx="2438400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41960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711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to consider…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units do you teach during a school year?</a:t>
            </a:r>
          </a:p>
          <a:p>
            <a:r>
              <a:rPr lang="en-US" dirty="0" smtClean="0"/>
              <a:t>How many DT cycles might you be able to get in this year?</a:t>
            </a:r>
          </a:p>
          <a:p>
            <a:r>
              <a:rPr lang="en-US" dirty="0" smtClean="0"/>
              <a:t>What are the essential (priority) standards that you want to collect data around?</a:t>
            </a:r>
          </a:p>
          <a:p>
            <a:r>
              <a:rPr lang="en-US" dirty="0" smtClean="0"/>
              <a:t>Mini (shorter) DT cycles (for </a:t>
            </a:r>
            <a:r>
              <a:rPr lang="en-US" dirty="0" err="1" smtClean="0"/>
              <a:t>RtI</a:t>
            </a:r>
            <a:r>
              <a:rPr lang="en-US" dirty="0" smtClean="0"/>
              <a:t>) between regular DT cycles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85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4740" y="2333908"/>
            <a:ext cx="2986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4530954" y="4597122"/>
            <a:ext cx="31827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Comments?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336" y="726505"/>
            <a:ext cx="2438400" cy="2438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208919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7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DT Steps….One more time. </a:t>
            </a:r>
            <a:endParaRPr lang="en-US" dirty="0"/>
          </a:p>
        </p:txBody>
      </p:sp>
      <p:pic>
        <p:nvPicPr>
          <p:cNvPr id="1026" name="Diagram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598" r="-19691"/>
          <a:stretch>
            <a:fillRect/>
          </a:stretch>
        </p:blipFill>
        <p:spPr bwMode="auto">
          <a:xfrm>
            <a:off x="1676400" y="1600200"/>
            <a:ext cx="7467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rved Left Arrow 5"/>
          <p:cNvSpPr/>
          <p:nvPr/>
        </p:nvSpPr>
        <p:spPr>
          <a:xfrm rot="10800000">
            <a:off x="381000" y="1828800"/>
            <a:ext cx="1676400" cy="3886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4244" y="2704237"/>
            <a:ext cx="131415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6: </a:t>
            </a:r>
            <a:r>
              <a:rPr lang="en-US" sz="2000" dirty="0" smtClean="0"/>
              <a:t>Monitor and </a:t>
            </a:r>
          </a:p>
          <a:p>
            <a:r>
              <a:rPr lang="en-US" sz="2000" dirty="0" smtClean="0"/>
              <a:t>Evaluate the Results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410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begin…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 a pre-assessment that gives you a quick look at your upcoming instruction…</a:t>
            </a:r>
          </a:p>
          <a:p>
            <a:pPr lvl="1"/>
            <a:r>
              <a:rPr lang="en-US" dirty="0" smtClean="0"/>
              <a:t>What are the essential (priority) skills and concepts that you will be teaching?</a:t>
            </a:r>
          </a:p>
          <a:p>
            <a:pPr lvl="1"/>
            <a:r>
              <a:rPr lang="en-US" dirty="0" smtClean="0"/>
              <a:t>How will students have to demonstrate that they know and can do the new learning?</a:t>
            </a:r>
          </a:p>
          <a:p>
            <a:pPr lvl="1"/>
            <a:r>
              <a:rPr lang="en-US" dirty="0" smtClean="0"/>
              <a:t>How can you know what errors in thinking or misconceptions students have about the new learning?</a:t>
            </a:r>
          </a:p>
          <a:p>
            <a:pPr lvl="1"/>
            <a:r>
              <a:rPr lang="en-US" dirty="0" smtClean="0"/>
              <a:t>How will you determine which students go into which of the 4 groups?</a:t>
            </a:r>
          </a:p>
          <a:p>
            <a:r>
              <a:rPr lang="en-US" dirty="0" smtClean="0"/>
              <a:t>Administer and score the pre-assessment</a:t>
            </a:r>
          </a:p>
        </p:txBody>
      </p:sp>
    </p:spTree>
    <p:extLst>
      <p:ext uri="{BB962C8B-B14F-4D97-AF65-F5344CB8AC3E}">
        <p14:creationId xmlns:p14="http://schemas.microsoft.com/office/powerpoint/2010/main" val="123905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 Collect and Chart the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65694"/>
              </p:ext>
            </p:extLst>
          </p:nvPr>
        </p:nvGraphicFramePr>
        <p:xfrm>
          <a:off x="457200" y="1600200"/>
          <a:ext cx="8229600" cy="4351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716360"/>
                <a:gridCol w="1026840"/>
                <a:gridCol w="1371600"/>
                <a:gridCol w="1371600"/>
                <a:gridCol w="1371600"/>
              </a:tblGrid>
              <a:tr h="10879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who took</a:t>
                      </a:r>
                    </a:p>
                    <a:p>
                      <a:r>
                        <a:rPr lang="en-US" baseline="0" dirty="0" err="1" smtClean="0"/>
                        <a:t>assessessment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&amp; names 0f Prof.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Proficient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and names of </a:t>
                      </a:r>
                      <a:r>
                        <a:rPr lang="en-US" baseline="0" dirty="0" smtClean="0"/>
                        <a:t> Close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Close to Proficient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1087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Teacher</a:t>
                      </a:r>
                      <a:r>
                        <a:rPr lang="en-US" baseline="0" dirty="0" smtClean="0"/>
                        <a:t> 1</a:t>
                      </a:r>
                    </a:p>
                    <a:p>
                      <a:pPr algn="ctr"/>
                      <a:r>
                        <a:rPr lang="en-US" baseline="0" dirty="0" smtClean="0"/>
                        <a:t>Or</a:t>
                      </a:r>
                    </a:p>
                    <a:p>
                      <a:pPr algn="ctr"/>
                      <a:r>
                        <a:rPr lang="en-US" baseline="0" dirty="0" smtClean="0"/>
                        <a:t>Class 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7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Teacher</a:t>
                      </a:r>
                      <a:r>
                        <a:rPr lang="en-US" baseline="0" dirty="0" smtClean="0"/>
                        <a:t> 2</a:t>
                      </a:r>
                    </a:p>
                    <a:p>
                      <a:pPr algn="ctr"/>
                      <a:r>
                        <a:rPr lang="en-US" baseline="0" dirty="0" smtClean="0"/>
                        <a:t>Or</a:t>
                      </a:r>
                    </a:p>
                    <a:p>
                      <a:pPr algn="ctr"/>
                      <a:r>
                        <a:rPr lang="en-US" baseline="0" dirty="0" smtClean="0"/>
                        <a:t>Class 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F41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F41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F41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F41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F41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F419"/>
                    </a:solidFill>
                  </a:tcPr>
                </a:tc>
              </a:tr>
              <a:tr h="1087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Teacher</a:t>
                      </a:r>
                      <a:r>
                        <a:rPr lang="en-US" baseline="0" dirty="0" smtClean="0"/>
                        <a:t> 3</a:t>
                      </a:r>
                    </a:p>
                    <a:p>
                      <a:pPr algn="ctr"/>
                      <a:r>
                        <a:rPr lang="en-US" baseline="0" dirty="0" smtClean="0"/>
                        <a:t>Or</a:t>
                      </a:r>
                    </a:p>
                    <a:p>
                      <a:pPr algn="ctr"/>
                      <a:r>
                        <a:rPr lang="en-US" baseline="0" dirty="0" smtClean="0"/>
                        <a:t>Class 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00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 Analyze to Prioritize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6654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</a:t>
            </a:r>
            <a:r>
              <a:rPr lang="en-US" dirty="0" smtClean="0">
                <a:solidFill>
                  <a:srgbClr val="008000"/>
                </a:solidFill>
              </a:rPr>
              <a:t>Strengths </a:t>
            </a:r>
            <a:r>
              <a:rPr lang="en-US" dirty="0" smtClean="0"/>
              <a:t>of each group?</a:t>
            </a:r>
          </a:p>
          <a:p>
            <a:pPr lvl="1"/>
            <a:r>
              <a:rPr lang="en-US" dirty="0" smtClean="0"/>
              <a:t>For Proficient…how will you stretch their learning?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For Far But Likely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00FF"/>
                </a:solidFill>
              </a:rPr>
              <a:t>Far But Not </a:t>
            </a:r>
            <a:r>
              <a:rPr lang="en-US" dirty="0" err="1" smtClean="0">
                <a:solidFill>
                  <a:srgbClr val="0000FF"/>
                </a:solidFill>
              </a:rPr>
              <a:t>Likely</a:t>
            </a:r>
            <a:r>
              <a:rPr lang="en-US" dirty="0" err="1" smtClean="0"/>
              <a:t>..how</a:t>
            </a:r>
            <a:r>
              <a:rPr lang="en-US" dirty="0" smtClean="0"/>
              <a:t> will you use their strengths to leverage their learning?</a:t>
            </a:r>
          </a:p>
          <a:p>
            <a:r>
              <a:rPr lang="en-US" dirty="0" smtClean="0"/>
              <a:t>What are the </a:t>
            </a:r>
            <a:r>
              <a:rPr lang="en-US" dirty="0" smtClean="0">
                <a:solidFill>
                  <a:srgbClr val="EF41E5"/>
                </a:solidFill>
              </a:rPr>
              <a:t>Misconceptions or Errors in Thinking </a:t>
            </a:r>
            <a:r>
              <a:rPr lang="en-US" dirty="0" smtClean="0"/>
              <a:t>for each group?</a:t>
            </a:r>
          </a:p>
          <a:p>
            <a:pPr lvl="1"/>
            <a:r>
              <a:rPr lang="en-US" dirty="0" smtClean="0"/>
              <a:t>What do their errors tell you about their understanding or lack of understanding?</a:t>
            </a:r>
          </a:p>
          <a:p>
            <a:pPr lvl="1"/>
            <a:r>
              <a:rPr lang="en-US" dirty="0" smtClean="0"/>
              <a:t>What are the skills/concepts each group needs to focus on to move their learning?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9918" y="699732"/>
            <a:ext cx="1234082" cy="123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58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 Set a SMART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9453" cy="4989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percentage of __________ (student group) </a:t>
            </a:r>
          </a:p>
          <a:p>
            <a:pPr marL="0" indent="0">
              <a:buNone/>
            </a:pPr>
            <a:r>
              <a:rPr lang="en-US" dirty="0" smtClean="0"/>
              <a:t>scoring Proficient or higher in ____________</a:t>
            </a:r>
          </a:p>
          <a:p>
            <a:pPr marL="0" indent="0">
              <a:buNone/>
            </a:pPr>
            <a:r>
              <a:rPr lang="en-US" dirty="0" smtClean="0"/>
              <a:t>(content or skill area) will increase from _____ %</a:t>
            </a:r>
          </a:p>
          <a:p>
            <a:pPr marL="0" indent="0">
              <a:buNone/>
            </a:pPr>
            <a:r>
              <a:rPr lang="en-US" dirty="0" smtClean="0"/>
              <a:t>to _______% (prof. + close + far but likely) by </a:t>
            </a:r>
          </a:p>
          <a:p>
            <a:pPr marL="0" indent="0">
              <a:buNone/>
            </a:pPr>
            <a:r>
              <a:rPr lang="en-US" dirty="0" smtClean="0"/>
              <a:t>the end of __________ (week, month, unit) as </a:t>
            </a:r>
          </a:p>
          <a:p>
            <a:pPr marL="0" indent="0">
              <a:buNone/>
            </a:pPr>
            <a:r>
              <a:rPr lang="en-US" dirty="0" smtClean="0"/>
              <a:t>measured by ____________ (assessment tool) </a:t>
            </a:r>
          </a:p>
          <a:p>
            <a:pPr marL="0" indent="0">
              <a:buNone/>
            </a:pPr>
            <a:r>
              <a:rPr lang="en-US" dirty="0" smtClean="0"/>
              <a:t>administered on __________. (date of post </a:t>
            </a:r>
          </a:p>
          <a:p>
            <a:pPr marL="0" indent="0">
              <a:buNone/>
            </a:pPr>
            <a:r>
              <a:rPr lang="en-US" dirty="0" smtClean="0"/>
              <a:t>assessment)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9561" y="170547"/>
            <a:ext cx="1247091" cy="124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43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4  Select Instructional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Select strategies for specific misconceptions or errors in thinking in Step 2.</a:t>
            </a:r>
          </a:p>
          <a:p>
            <a:r>
              <a:rPr lang="en-US" sz="4000" dirty="0" smtClean="0"/>
              <a:t>Match the strategy tightly to the error or misconception.</a:t>
            </a:r>
          </a:p>
          <a:p>
            <a:r>
              <a:rPr lang="en-US" sz="4000" dirty="0" smtClean="0"/>
              <a:t>Choose research-based strategies.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8577" y="5472051"/>
            <a:ext cx="1308223" cy="130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30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 Set Results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Answer the question:  “How will we know if our strategies are working?”</a:t>
            </a:r>
          </a:p>
          <a:p>
            <a:pPr lvl="1"/>
            <a:r>
              <a:rPr lang="en-US" dirty="0" smtClean="0"/>
              <a:t>Tied to the Instructional Strategies</a:t>
            </a:r>
          </a:p>
          <a:p>
            <a:pPr lvl="1"/>
            <a:r>
              <a:rPr lang="en-US" dirty="0" smtClean="0"/>
              <a:t>Describe what you will see if the strategies are working to improve student learning</a:t>
            </a:r>
          </a:p>
          <a:p>
            <a:pPr lvl="2"/>
            <a:r>
              <a:rPr lang="en-US" dirty="0"/>
              <a:t>Adult Behavior (Cause Data)</a:t>
            </a:r>
          </a:p>
          <a:p>
            <a:pPr lvl="2"/>
            <a:r>
              <a:rPr lang="en-US" dirty="0"/>
              <a:t>Student Behavior (Effect Data)</a:t>
            </a:r>
          </a:p>
          <a:p>
            <a:pPr lvl="2"/>
            <a:r>
              <a:rPr lang="en-US" dirty="0"/>
              <a:t>Student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Data should be intentionally collected from the Results Indicators.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793" y="1084443"/>
            <a:ext cx="1391769" cy="139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998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Continuously throughout the cycle</a:t>
            </a:r>
          </a:p>
          <a:p>
            <a:r>
              <a:rPr lang="en-US" dirty="0" smtClean="0"/>
              <a:t>Formatively assessing</a:t>
            </a:r>
          </a:p>
          <a:p>
            <a:r>
              <a:rPr lang="en-US" dirty="0" smtClean="0"/>
              <a:t>Collecting both cause and effect data</a:t>
            </a:r>
          </a:p>
          <a:p>
            <a:r>
              <a:rPr lang="en-US" dirty="0" smtClean="0"/>
              <a:t>Need to meet with your collaborative team at least once during the cycle to discuss what is happening and make adjustments.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75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512</Words>
  <Application>Microsoft Macintosh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Data Team Process Review</vt:lpstr>
      <vt:lpstr>The DT Steps….One more time. </vt:lpstr>
      <vt:lpstr>Before you begin…</vt:lpstr>
      <vt:lpstr>Step 1  Collect and Chart the Data</vt:lpstr>
      <vt:lpstr>Step 2  Analyze to Prioritize</vt:lpstr>
      <vt:lpstr>Step 3  Set a SMART Goal</vt:lpstr>
      <vt:lpstr>Step 4  Select Instructional Strategies</vt:lpstr>
      <vt:lpstr>Step 5  Set Results Indicators</vt:lpstr>
      <vt:lpstr>Monitoring the Process</vt:lpstr>
      <vt:lpstr>Other things to consider…</vt:lpstr>
      <vt:lpstr>PowerPoint Presentation</vt:lpstr>
    </vt:vector>
  </TitlesOfParts>
  <Company>University of Missouri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Team Process Review</dc:title>
  <dc:creator>Ginny Vandelicht</dc:creator>
  <cp:lastModifiedBy>Microsoft Office User</cp:lastModifiedBy>
  <cp:revision>15</cp:revision>
  <dcterms:created xsi:type="dcterms:W3CDTF">2013-08-08T18:08:24Z</dcterms:created>
  <dcterms:modified xsi:type="dcterms:W3CDTF">2016-02-09T19:48:45Z</dcterms:modified>
</cp:coreProperties>
</file>