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4697"/>
  </p:normalViewPr>
  <p:slideViewPr>
    <p:cSldViewPr snapToGrid="0" snapToObjects="1">
      <p:cViewPr varScale="1">
        <p:scale>
          <a:sx n="90" d="100"/>
          <a:sy n="90" d="100"/>
        </p:scale>
        <p:origin x="174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23D00E7-8CE0-6E4C-9C66-5A8660E0F70F}" type="datetimeFigureOut">
              <a:rPr lang="en-US" smtClean="0"/>
              <a:t>2/29/16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C78FBD-A94A-9746-B62B-361168DDDA8C}" type="slidenum">
              <a:rPr lang="en-US" smtClean="0"/>
              <a:t>‹#›</a:t>
            </a:fld>
            <a:endParaRPr lang="en-US"/>
          </a:p>
        </p:txBody>
      </p:sp>
    </p:spTree>
    <p:extLst>
      <p:ext uri="{BB962C8B-B14F-4D97-AF65-F5344CB8AC3E}">
        <p14:creationId xmlns:p14="http://schemas.microsoft.com/office/powerpoint/2010/main" val="41963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3D00E7-8CE0-6E4C-9C66-5A8660E0F70F}" type="datetimeFigureOut">
              <a:rPr lang="en-US" smtClean="0"/>
              <a:t>2/29/16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C78FBD-A94A-9746-B62B-361168DDDA8C}" type="slidenum">
              <a:rPr lang="en-US" smtClean="0"/>
              <a:t>‹#›</a:t>
            </a:fld>
            <a:endParaRPr lang="en-US"/>
          </a:p>
        </p:txBody>
      </p:sp>
    </p:spTree>
    <p:extLst>
      <p:ext uri="{BB962C8B-B14F-4D97-AF65-F5344CB8AC3E}">
        <p14:creationId xmlns:p14="http://schemas.microsoft.com/office/powerpoint/2010/main" val="353866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3D00E7-8CE0-6E4C-9C66-5A8660E0F70F}" type="datetimeFigureOut">
              <a:rPr lang="en-US" smtClean="0"/>
              <a:t>2/29/16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C78FBD-A94A-9746-B62B-361168DDDA8C}" type="slidenum">
              <a:rPr lang="en-US" smtClean="0"/>
              <a:t>‹#›</a:t>
            </a:fld>
            <a:endParaRPr lang="en-US"/>
          </a:p>
        </p:txBody>
      </p:sp>
    </p:spTree>
    <p:extLst>
      <p:ext uri="{BB962C8B-B14F-4D97-AF65-F5344CB8AC3E}">
        <p14:creationId xmlns:p14="http://schemas.microsoft.com/office/powerpoint/2010/main" val="1059710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3D00E7-8CE0-6E4C-9C66-5A8660E0F70F}" type="datetimeFigureOut">
              <a:rPr lang="en-US" smtClean="0"/>
              <a:t>2/29/16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C78FBD-A94A-9746-B62B-361168DDDA8C}" type="slidenum">
              <a:rPr lang="en-US" smtClean="0"/>
              <a:t>‹#›</a:t>
            </a:fld>
            <a:endParaRPr lang="en-US"/>
          </a:p>
        </p:txBody>
      </p:sp>
    </p:spTree>
    <p:extLst>
      <p:ext uri="{BB962C8B-B14F-4D97-AF65-F5344CB8AC3E}">
        <p14:creationId xmlns:p14="http://schemas.microsoft.com/office/powerpoint/2010/main" val="913589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3D00E7-8CE0-6E4C-9C66-5A8660E0F70F}" type="datetimeFigureOut">
              <a:rPr lang="en-US" smtClean="0"/>
              <a:t>2/29/16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C78FBD-A94A-9746-B62B-361168DDDA8C}" type="slidenum">
              <a:rPr lang="en-US" smtClean="0"/>
              <a:t>‹#›</a:t>
            </a:fld>
            <a:endParaRPr lang="en-US"/>
          </a:p>
        </p:txBody>
      </p:sp>
    </p:spTree>
    <p:extLst>
      <p:ext uri="{BB962C8B-B14F-4D97-AF65-F5344CB8AC3E}">
        <p14:creationId xmlns:p14="http://schemas.microsoft.com/office/powerpoint/2010/main" val="183641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D00E7-8CE0-6E4C-9C66-5A8660E0F70F}" type="datetimeFigureOut">
              <a:rPr lang="en-US" smtClean="0"/>
              <a:t>2/29/16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C78FBD-A94A-9746-B62B-361168DDDA8C}" type="slidenum">
              <a:rPr lang="en-US" smtClean="0"/>
              <a:t>‹#›</a:t>
            </a:fld>
            <a:endParaRPr lang="en-US"/>
          </a:p>
        </p:txBody>
      </p:sp>
    </p:spTree>
    <p:extLst>
      <p:ext uri="{BB962C8B-B14F-4D97-AF65-F5344CB8AC3E}">
        <p14:creationId xmlns:p14="http://schemas.microsoft.com/office/powerpoint/2010/main" val="535933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23D00E7-8CE0-6E4C-9C66-5A8660E0F70F}" type="datetimeFigureOut">
              <a:rPr lang="en-US" smtClean="0"/>
              <a:t>2/29/16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C78FBD-A94A-9746-B62B-361168DDDA8C}" type="slidenum">
              <a:rPr lang="en-US" smtClean="0"/>
              <a:t>‹#›</a:t>
            </a:fld>
            <a:endParaRPr lang="en-US"/>
          </a:p>
        </p:txBody>
      </p:sp>
    </p:spTree>
    <p:extLst>
      <p:ext uri="{BB962C8B-B14F-4D97-AF65-F5344CB8AC3E}">
        <p14:creationId xmlns:p14="http://schemas.microsoft.com/office/powerpoint/2010/main" val="889229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23D00E7-8CE0-6E4C-9C66-5A8660E0F70F}" type="datetimeFigureOut">
              <a:rPr lang="en-US" smtClean="0"/>
              <a:t>2/29/16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C78FBD-A94A-9746-B62B-361168DDDA8C}" type="slidenum">
              <a:rPr lang="en-US" smtClean="0"/>
              <a:t>‹#›</a:t>
            </a:fld>
            <a:endParaRPr lang="en-US"/>
          </a:p>
        </p:txBody>
      </p:sp>
    </p:spTree>
    <p:extLst>
      <p:ext uri="{BB962C8B-B14F-4D97-AF65-F5344CB8AC3E}">
        <p14:creationId xmlns:p14="http://schemas.microsoft.com/office/powerpoint/2010/main" val="948700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3D00E7-8CE0-6E4C-9C66-5A8660E0F70F}" type="datetimeFigureOut">
              <a:rPr lang="en-US" smtClean="0"/>
              <a:t>2/29/16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C78FBD-A94A-9746-B62B-361168DDDA8C}" type="slidenum">
              <a:rPr lang="en-US" smtClean="0"/>
              <a:t>‹#›</a:t>
            </a:fld>
            <a:endParaRPr lang="en-US"/>
          </a:p>
        </p:txBody>
      </p:sp>
    </p:spTree>
    <p:extLst>
      <p:ext uri="{BB962C8B-B14F-4D97-AF65-F5344CB8AC3E}">
        <p14:creationId xmlns:p14="http://schemas.microsoft.com/office/powerpoint/2010/main" val="1889414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3D00E7-8CE0-6E4C-9C66-5A8660E0F70F}" type="datetimeFigureOut">
              <a:rPr lang="en-US" smtClean="0"/>
              <a:t>2/29/16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C78FBD-A94A-9746-B62B-361168DDDA8C}" type="slidenum">
              <a:rPr lang="en-US" smtClean="0"/>
              <a:t>‹#›</a:t>
            </a:fld>
            <a:endParaRPr lang="en-US"/>
          </a:p>
        </p:txBody>
      </p:sp>
    </p:spTree>
    <p:extLst>
      <p:ext uri="{BB962C8B-B14F-4D97-AF65-F5344CB8AC3E}">
        <p14:creationId xmlns:p14="http://schemas.microsoft.com/office/powerpoint/2010/main" val="540964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3D00E7-8CE0-6E4C-9C66-5A8660E0F70F}" type="datetimeFigureOut">
              <a:rPr lang="en-US" smtClean="0"/>
              <a:t>2/29/16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C78FBD-A94A-9746-B62B-361168DDDA8C}" type="slidenum">
              <a:rPr lang="en-US" smtClean="0"/>
              <a:t>‹#›</a:t>
            </a:fld>
            <a:endParaRPr lang="en-US"/>
          </a:p>
        </p:txBody>
      </p:sp>
    </p:spTree>
    <p:extLst>
      <p:ext uri="{BB962C8B-B14F-4D97-AF65-F5344CB8AC3E}">
        <p14:creationId xmlns:p14="http://schemas.microsoft.com/office/powerpoint/2010/main" val="16910989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3D00E7-8CE0-6E4C-9C66-5A8660E0F70F}" type="datetimeFigureOut">
              <a:rPr lang="en-US" smtClean="0"/>
              <a:t>2/29/16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C78FBD-A94A-9746-B62B-361168DDDA8C}" type="slidenum">
              <a:rPr lang="en-US" smtClean="0"/>
              <a:t>‹#›</a:t>
            </a:fld>
            <a:endParaRPr lang="en-US"/>
          </a:p>
        </p:txBody>
      </p:sp>
    </p:spTree>
    <p:extLst>
      <p:ext uri="{BB962C8B-B14F-4D97-AF65-F5344CB8AC3E}">
        <p14:creationId xmlns:p14="http://schemas.microsoft.com/office/powerpoint/2010/main" val="11314339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Hattie’s Powerful Instructional Practices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201675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Summer </a:t>
            </a:r>
            <a:r>
              <a:rPr lang="en-US" dirty="0"/>
              <a:t>vacation -.</a:t>
            </a:r>
            <a:r>
              <a:rPr lang="en-US" dirty="0" smtClean="0"/>
              <a:t>09</a:t>
            </a:r>
          </a:p>
          <a:p>
            <a:r>
              <a:rPr lang="en-US" dirty="0"/>
              <a:t>Distance education 0.09 </a:t>
            </a:r>
          </a:p>
          <a:p>
            <a:r>
              <a:rPr lang="en-US" dirty="0"/>
              <a:t>Ability grouping 0.11 </a:t>
            </a:r>
          </a:p>
          <a:p>
            <a:r>
              <a:rPr lang="en-US" dirty="0" smtClean="0"/>
              <a:t> </a:t>
            </a:r>
            <a:r>
              <a:rPr lang="en-US" dirty="0"/>
              <a:t>Extra-curricula programs 0.17 </a:t>
            </a:r>
            <a:endParaRPr lang="en-US" dirty="0" smtClean="0"/>
          </a:p>
          <a:p>
            <a:pPr lvl="0"/>
            <a:r>
              <a:rPr lang="en-US" dirty="0"/>
              <a:t>Class size 0.21 </a:t>
            </a:r>
          </a:p>
          <a:p>
            <a:pPr lvl="0"/>
            <a:r>
              <a:rPr lang="en-US" dirty="0"/>
              <a:t>Summer school 0 .23 </a:t>
            </a:r>
          </a:p>
          <a:p>
            <a:pPr lvl="0"/>
            <a:r>
              <a:rPr lang="en-US" dirty="0"/>
              <a:t>Mainstreaming 0.28 </a:t>
            </a:r>
          </a:p>
          <a:p>
            <a:pPr lvl="0"/>
            <a:r>
              <a:rPr lang="en-US" dirty="0"/>
              <a:t>Exercise/relaxation 0.28 </a:t>
            </a:r>
          </a:p>
          <a:p>
            <a:endParaRPr lang="en-US" dirty="0"/>
          </a:p>
          <a:p>
            <a:pPr lvl="0"/>
            <a:endParaRPr lang="en-US" dirty="0"/>
          </a:p>
          <a:p>
            <a:endParaRPr lang="en-US" dirty="0" smtClean="0"/>
          </a:p>
          <a:p>
            <a:endParaRPr lang="en-US" dirty="0"/>
          </a:p>
        </p:txBody>
      </p:sp>
      <p:sp>
        <p:nvSpPr>
          <p:cNvPr id="3" name="Title 2"/>
          <p:cNvSpPr>
            <a:spLocks noGrp="1"/>
          </p:cNvSpPr>
          <p:nvPr>
            <p:ph type="title"/>
          </p:nvPr>
        </p:nvSpPr>
        <p:spPr/>
        <p:txBody>
          <a:bodyPr>
            <a:normAutofit/>
          </a:bodyPr>
          <a:lstStyle/>
          <a:p>
            <a:r>
              <a:rPr lang="en-US" dirty="0" smtClean="0"/>
              <a:t>For Consideration in American Ed?</a:t>
            </a:r>
            <a:endParaRPr lang="en-US" dirty="0"/>
          </a:p>
        </p:txBody>
      </p:sp>
    </p:spTree>
    <p:extLst>
      <p:ext uri="{BB962C8B-B14F-4D97-AF65-F5344CB8AC3E}">
        <p14:creationId xmlns:p14="http://schemas.microsoft.com/office/powerpoint/2010/main" val="1954349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accent4"/>
                </a:solidFill>
              </a:rPr>
              <a:t>Self-Reporting (Monitoring) Grades</a:t>
            </a:r>
            <a:r>
              <a:rPr lang="en-US" dirty="0" smtClean="0"/>
              <a:t>: </a:t>
            </a:r>
            <a:r>
              <a:rPr lang="en-US" dirty="0"/>
              <a:t>High correlation between students’ prediction of their scores and their actual scores.  Students’ predictions are often based on “doing just enough” but can be raised by having clearly stated learning outcomes provided early with ongoing remediation feedback. </a:t>
            </a:r>
            <a:r>
              <a:rPr lang="en-US" dirty="0" smtClean="0"/>
              <a:t>1.44 effect size.</a:t>
            </a:r>
            <a:endParaRPr lang="en-US" dirty="0"/>
          </a:p>
        </p:txBody>
      </p:sp>
      <p:sp>
        <p:nvSpPr>
          <p:cNvPr id="3" name="Title 2"/>
          <p:cNvSpPr>
            <a:spLocks noGrp="1"/>
          </p:cNvSpPr>
          <p:nvPr>
            <p:ph type="title"/>
          </p:nvPr>
        </p:nvSpPr>
        <p:spPr/>
        <p:txBody>
          <a:bodyPr>
            <a:normAutofit/>
          </a:bodyPr>
          <a:lstStyle/>
          <a:p>
            <a:r>
              <a:rPr lang="en-US" dirty="0">
                <a:effectLst/>
              </a:rPr>
              <a:t>Top Effective Practices for Learning</a:t>
            </a:r>
            <a:endParaRPr lang="en-US" dirty="0"/>
          </a:p>
        </p:txBody>
      </p:sp>
    </p:spTree>
    <p:extLst>
      <p:ext uri="{BB962C8B-B14F-4D97-AF65-F5344CB8AC3E}">
        <p14:creationId xmlns:p14="http://schemas.microsoft.com/office/powerpoint/2010/main" val="1234317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chemeClr val="accent4"/>
                </a:solidFill>
              </a:rPr>
              <a:t>Piagetian </a:t>
            </a:r>
            <a:r>
              <a:rPr lang="en-US" dirty="0" smtClean="0">
                <a:solidFill>
                  <a:schemeClr val="accent4"/>
                </a:solidFill>
              </a:rPr>
              <a:t>Programs</a:t>
            </a:r>
            <a:r>
              <a:rPr lang="en-US" dirty="0" smtClean="0"/>
              <a:t>: </a:t>
            </a:r>
            <a:r>
              <a:rPr lang="en-US" dirty="0"/>
              <a:t>Teachers are aware of student’s placement on Piaget’s stages to know where the student is starting and which thinking process comes next.  Students are guided to create their learning for themselves and with other peers</a:t>
            </a:r>
            <a:r>
              <a:rPr lang="en-US" dirty="0" smtClean="0"/>
              <a:t>.</a:t>
            </a:r>
            <a:r>
              <a:rPr lang="en-US" dirty="0"/>
              <a:t> </a:t>
            </a:r>
            <a:r>
              <a:rPr lang="en-US" dirty="0" smtClean="0"/>
              <a:t>1.28 effect size.</a:t>
            </a:r>
            <a:endParaRPr lang="en-US" dirty="0"/>
          </a:p>
        </p:txBody>
      </p:sp>
      <p:sp>
        <p:nvSpPr>
          <p:cNvPr id="3" name="Title 2"/>
          <p:cNvSpPr>
            <a:spLocks noGrp="1"/>
          </p:cNvSpPr>
          <p:nvPr>
            <p:ph type="title"/>
          </p:nvPr>
        </p:nvSpPr>
        <p:spPr/>
        <p:txBody>
          <a:bodyPr>
            <a:normAutofit/>
          </a:bodyPr>
          <a:lstStyle/>
          <a:p>
            <a:r>
              <a:rPr lang="en-US" dirty="0">
                <a:effectLst/>
              </a:rPr>
              <a:t>Top Effective Practices for Learning</a:t>
            </a:r>
            <a:endParaRPr lang="en-US" dirty="0"/>
          </a:p>
        </p:txBody>
      </p:sp>
    </p:spTree>
    <p:extLst>
      <p:ext uri="{BB962C8B-B14F-4D97-AF65-F5344CB8AC3E}">
        <p14:creationId xmlns:p14="http://schemas.microsoft.com/office/powerpoint/2010/main" val="484915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accent4"/>
                </a:solidFill>
              </a:rPr>
              <a:t>Response to Intervention</a:t>
            </a:r>
            <a:r>
              <a:rPr lang="en-US" dirty="0" smtClean="0"/>
              <a:t>: </a:t>
            </a:r>
            <a:r>
              <a:rPr lang="en-US" dirty="0"/>
              <a:t>Clarify the learning intentions, monitor each student in a timely manner, provide systematic intervention, and check to see that all reach the success </a:t>
            </a:r>
            <a:r>
              <a:rPr lang="en-US" dirty="0" smtClean="0"/>
              <a:t>criteria.</a:t>
            </a:r>
            <a:r>
              <a:rPr lang="en-US" dirty="0"/>
              <a:t> </a:t>
            </a:r>
            <a:r>
              <a:rPr lang="en-US" dirty="0" smtClean="0"/>
              <a:t>1.07 effect size.</a:t>
            </a:r>
            <a:endParaRPr lang="en-US" dirty="0"/>
          </a:p>
        </p:txBody>
      </p:sp>
      <p:sp>
        <p:nvSpPr>
          <p:cNvPr id="3" name="Title 2"/>
          <p:cNvSpPr>
            <a:spLocks noGrp="1"/>
          </p:cNvSpPr>
          <p:nvPr>
            <p:ph type="title"/>
          </p:nvPr>
        </p:nvSpPr>
        <p:spPr/>
        <p:txBody>
          <a:bodyPr>
            <a:normAutofit/>
          </a:bodyPr>
          <a:lstStyle/>
          <a:p>
            <a:r>
              <a:rPr lang="en-US" dirty="0">
                <a:effectLst/>
              </a:rPr>
              <a:t>Top Effective Practices for Learning</a:t>
            </a:r>
            <a:endParaRPr lang="en-US" dirty="0"/>
          </a:p>
        </p:txBody>
      </p:sp>
    </p:spTree>
    <p:extLst>
      <p:ext uri="{BB962C8B-B14F-4D97-AF65-F5344CB8AC3E}">
        <p14:creationId xmlns:p14="http://schemas.microsoft.com/office/powerpoint/2010/main" val="2695613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accent4"/>
                </a:solidFill>
              </a:rPr>
              <a:t>Providing formative feedback</a:t>
            </a:r>
            <a:r>
              <a:rPr lang="en-US" dirty="0" smtClean="0"/>
              <a:t>: </a:t>
            </a:r>
            <a:r>
              <a:rPr lang="en-US" dirty="0"/>
              <a:t>Feedback given to students on performance; students telling teachers how much or how well they have learned.  Develop scoring rubric for any assignment before they complete the questions or prompts, and show the rubric to the students so that they know what the teacher values.  Formative feedback can reinforce the “big ideas” and important understandings</a:t>
            </a:r>
            <a:r>
              <a:rPr lang="en-US" dirty="0" smtClean="0"/>
              <a:t>.</a:t>
            </a:r>
            <a:r>
              <a:rPr lang="en-US" dirty="0"/>
              <a:t> </a:t>
            </a:r>
            <a:r>
              <a:rPr lang="en-US" dirty="0" smtClean="0"/>
              <a:t>0.90 effect size.</a:t>
            </a:r>
            <a:endParaRPr lang="en-US" dirty="0"/>
          </a:p>
        </p:txBody>
      </p:sp>
      <p:sp>
        <p:nvSpPr>
          <p:cNvPr id="3" name="Title 2"/>
          <p:cNvSpPr>
            <a:spLocks noGrp="1"/>
          </p:cNvSpPr>
          <p:nvPr>
            <p:ph type="title"/>
          </p:nvPr>
        </p:nvSpPr>
        <p:spPr/>
        <p:txBody>
          <a:bodyPr>
            <a:normAutofit/>
          </a:bodyPr>
          <a:lstStyle/>
          <a:p>
            <a:r>
              <a:rPr lang="en-US" dirty="0">
                <a:effectLst/>
              </a:rPr>
              <a:t>Top Effective Practices for Learning</a:t>
            </a:r>
            <a:endParaRPr lang="en-US" dirty="0"/>
          </a:p>
        </p:txBody>
      </p:sp>
    </p:spTree>
    <p:extLst>
      <p:ext uri="{BB962C8B-B14F-4D97-AF65-F5344CB8AC3E}">
        <p14:creationId xmlns:p14="http://schemas.microsoft.com/office/powerpoint/2010/main" val="14743122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accent4"/>
                </a:solidFill>
              </a:rPr>
              <a:t>Micro-teaching</a:t>
            </a:r>
            <a:r>
              <a:rPr lang="en-US" dirty="0" smtClean="0"/>
              <a:t>: Conducting </a:t>
            </a:r>
            <a:r>
              <a:rPr lang="en-US" dirty="0"/>
              <a:t>mini-lessons and engaging in discussions about the lesson</a:t>
            </a:r>
            <a:r>
              <a:rPr lang="en-US" dirty="0" smtClean="0"/>
              <a:t>.</a:t>
            </a:r>
            <a:r>
              <a:rPr lang="en-US" dirty="0"/>
              <a:t> </a:t>
            </a:r>
            <a:r>
              <a:rPr lang="en-US" dirty="0" smtClean="0"/>
              <a:t>0.88 effect size.</a:t>
            </a:r>
          </a:p>
          <a:p>
            <a:r>
              <a:rPr lang="en-US" dirty="0" smtClean="0"/>
              <a:t>CAUTION: Name confusion with whole  brain teaching, power teaching, </a:t>
            </a:r>
            <a:r>
              <a:rPr lang="en-US" dirty="0" err="1" smtClean="0"/>
              <a:t>etc</a:t>
            </a:r>
            <a:r>
              <a:rPr lang="en-US" dirty="0" smtClean="0"/>
              <a:t> …</a:t>
            </a:r>
          </a:p>
          <a:p>
            <a:r>
              <a:rPr lang="en-US" dirty="0" smtClean="0"/>
              <a:t>SEE&lt;http</a:t>
            </a:r>
            <a:r>
              <a:rPr lang="en-US" dirty="0"/>
              <a:t>://</a:t>
            </a:r>
            <a:r>
              <a:rPr lang="en-US" dirty="0" smtClean="0"/>
              <a:t>www.youtube.com/watch?v=eBeWEgvGm2Y&gt;</a:t>
            </a:r>
            <a:endParaRPr lang="en-US" dirty="0"/>
          </a:p>
        </p:txBody>
      </p:sp>
      <p:sp>
        <p:nvSpPr>
          <p:cNvPr id="3" name="Title 2"/>
          <p:cNvSpPr>
            <a:spLocks noGrp="1"/>
          </p:cNvSpPr>
          <p:nvPr>
            <p:ph type="title"/>
          </p:nvPr>
        </p:nvSpPr>
        <p:spPr>
          <a:xfrm>
            <a:off x="381000" y="304800"/>
            <a:ext cx="8229600" cy="1143000"/>
          </a:xfrm>
        </p:spPr>
        <p:txBody>
          <a:bodyPr>
            <a:normAutofit/>
          </a:bodyPr>
          <a:lstStyle/>
          <a:p>
            <a:r>
              <a:rPr lang="en-US" dirty="0">
                <a:effectLst/>
              </a:rPr>
              <a:t>Top Effective Practices for Learning</a:t>
            </a:r>
            <a:endParaRPr lang="en-US" dirty="0"/>
          </a:p>
        </p:txBody>
      </p:sp>
    </p:spTree>
    <p:extLst>
      <p:ext uri="{BB962C8B-B14F-4D97-AF65-F5344CB8AC3E}">
        <p14:creationId xmlns:p14="http://schemas.microsoft.com/office/powerpoint/2010/main" val="10989607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accent4"/>
                </a:solidFill>
              </a:rPr>
              <a:t>Comprehensive Interventions for Students With Learning Disabilities</a:t>
            </a:r>
            <a:r>
              <a:rPr lang="en-US" dirty="0" smtClean="0"/>
              <a:t>: </a:t>
            </a:r>
            <a:r>
              <a:rPr lang="en-US" dirty="0"/>
              <a:t>Combine direct instruction with strategy instruction with extended, deliberate practice; emphasis on meta-cognition (demonstration of the process of thinking about </a:t>
            </a:r>
            <a:r>
              <a:rPr lang="en-US" dirty="0" smtClean="0"/>
              <a:t>thinking – dynamic assessment). 0.77 effect size.</a:t>
            </a:r>
            <a:endParaRPr lang="en-US" dirty="0"/>
          </a:p>
        </p:txBody>
      </p:sp>
      <p:sp>
        <p:nvSpPr>
          <p:cNvPr id="3" name="Title 2"/>
          <p:cNvSpPr>
            <a:spLocks noGrp="1"/>
          </p:cNvSpPr>
          <p:nvPr>
            <p:ph type="title"/>
          </p:nvPr>
        </p:nvSpPr>
        <p:spPr/>
        <p:txBody>
          <a:bodyPr>
            <a:normAutofit/>
          </a:bodyPr>
          <a:lstStyle/>
          <a:p>
            <a:r>
              <a:rPr lang="en-US" dirty="0">
                <a:effectLst/>
              </a:rPr>
              <a:t>Top Effective Practices for Learning</a:t>
            </a:r>
            <a:endParaRPr lang="en-US" dirty="0"/>
          </a:p>
        </p:txBody>
      </p:sp>
    </p:spTree>
    <p:extLst>
      <p:ext uri="{BB962C8B-B14F-4D97-AF65-F5344CB8AC3E}">
        <p14:creationId xmlns:p14="http://schemas.microsoft.com/office/powerpoint/2010/main" val="18742971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accent4"/>
                </a:solidFill>
              </a:rPr>
              <a:t>Clarifying Learning Objectives</a:t>
            </a:r>
            <a:r>
              <a:rPr lang="en-US" dirty="0" smtClean="0"/>
              <a:t>: The </a:t>
            </a:r>
            <a:r>
              <a:rPr lang="en-US" dirty="0"/>
              <a:t>teacher specifically communicates the intention of the lesson and the notion of what success means for these intentions</a:t>
            </a:r>
            <a:r>
              <a:rPr lang="en-US" dirty="0" smtClean="0"/>
              <a:t>. 0.75 effect size.</a:t>
            </a:r>
            <a:endParaRPr lang="en-US" dirty="0"/>
          </a:p>
        </p:txBody>
      </p:sp>
      <p:sp>
        <p:nvSpPr>
          <p:cNvPr id="3" name="Title 2"/>
          <p:cNvSpPr>
            <a:spLocks noGrp="1"/>
          </p:cNvSpPr>
          <p:nvPr>
            <p:ph type="title"/>
          </p:nvPr>
        </p:nvSpPr>
        <p:spPr/>
        <p:txBody>
          <a:bodyPr>
            <a:normAutofit/>
          </a:bodyPr>
          <a:lstStyle/>
          <a:p>
            <a:r>
              <a:rPr lang="en-US" dirty="0" smtClean="0"/>
              <a:t>Top Effective Practices for Learning</a:t>
            </a:r>
            <a:endParaRPr lang="en-US" dirty="0"/>
          </a:p>
        </p:txBody>
      </p:sp>
    </p:spTree>
    <p:extLst>
      <p:ext uri="{BB962C8B-B14F-4D97-AF65-F5344CB8AC3E}">
        <p14:creationId xmlns:p14="http://schemas.microsoft.com/office/powerpoint/2010/main" val="20227381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solidFill>
                  <a:schemeClr val="accent4"/>
                </a:solidFill>
              </a:rPr>
              <a:t>Remediation Feedback</a:t>
            </a:r>
            <a:r>
              <a:rPr lang="en-US" dirty="0" smtClean="0"/>
              <a:t>: </a:t>
            </a:r>
            <a:r>
              <a:rPr lang="en-US" dirty="0"/>
              <a:t>Hattie has made clear that ‘feedback' includes telling students what they have done well (positive reinforcement), and what they need to do to improve (corrective work, targets etc.), but it also includes clarifying goals. This means that giving students assessment criteria for example would be included in ‘feedback'. This may seem odd, but high quality feedback is always given against explicit criteria, and so these would be included in ‘feedback' </a:t>
            </a:r>
            <a:r>
              <a:rPr lang="en-US" dirty="0" smtClean="0"/>
              <a:t>0.75 effect size.</a:t>
            </a:r>
            <a:endParaRPr lang="en-US" dirty="0"/>
          </a:p>
        </p:txBody>
      </p:sp>
      <p:sp>
        <p:nvSpPr>
          <p:cNvPr id="3" name="Title 2"/>
          <p:cNvSpPr>
            <a:spLocks noGrp="1"/>
          </p:cNvSpPr>
          <p:nvPr>
            <p:ph type="title"/>
          </p:nvPr>
        </p:nvSpPr>
        <p:spPr/>
        <p:txBody>
          <a:bodyPr>
            <a:normAutofit/>
          </a:bodyPr>
          <a:lstStyle/>
          <a:p>
            <a:r>
              <a:rPr lang="en-US" dirty="0" smtClean="0"/>
              <a:t>Top Effective Practices for Learning</a:t>
            </a:r>
            <a:endParaRPr lang="en-US" dirty="0"/>
          </a:p>
        </p:txBody>
      </p:sp>
    </p:spTree>
    <p:extLst>
      <p:ext uri="{BB962C8B-B14F-4D97-AF65-F5344CB8AC3E}">
        <p14:creationId xmlns:p14="http://schemas.microsoft.com/office/powerpoint/2010/main" val="14936861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accent4"/>
                </a:solidFill>
              </a:rPr>
              <a:t>Reciprocal Teaching</a:t>
            </a:r>
            <a:r>
              <a:rPr lang="en-US" dirty="0" smtClean="0"/>
              <a:t>: </a:t>
            </a:r>
            <a:r>
              <a:rPr lang="en-US" dirty="0"/>
              <a:t>Students summarize, question, clarify and predict; they take turns being the teacher</a:t>
            </a:r>
            <a:r>
              <a:rPr lang="en-US" dirty="0" smtClean="0"/>
              <a:t>.</a:t>
            </a:r>
            <a:r>
              <a:rPr lang="en-US" dirty="0"/>
              <a:t> </a:t>
            </a:r>
            <a:r>
              <a:rPr lang="en-US" dirty="0" smtClean="0"/>
              <a:t>0.74 effect size.</a:t>
            </a:r>
            <a:endParaRPr lang="en-US" dirty="0"/>
          </a:p>
        </p:txBody>
      </p:sp>
      <p:sp>
        <p:nvSpPr>
          <p:cNvPr id="3" name="Title 2"/>
          <p:cNvSpPr>
            <a:spLocks noGrp="1"/>
          </p:cNvSpPr>
          <p:nvPr>
            <p:ph type="title"/>
          </p:nvPr>
        </p:nvSpPr>
        <p:spPr/>
        <p:txBody>
          <a:bodyPr>
            <a:normAutofit/>
          </a:bodyPr>
          <a:lstStyle/>
          <a:p>
            <a:r>
              <a:rPr lang="en-US" dirty="0" smtClean="0"/>
              <a:t>Top Effective Practices for Learning</a:t>
            </a:r>
            <a:endParaRPr lang="en-US" dirty="0"/>
          </a:p>
        </p:txBody>
      </p:sp>
    </p:spTree>
    <p:extLst>
      <p:ext uri="{BB962C8B-B14F-4D97-AF65-F5344CB8AC3E}">
        <p14:creationId xmlns:p14="http://schemas.microsoft.com/office/powerpoint/2010/main" val="298919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Mobility (shifting schools) -0.34 </a:t>
            </a:r>
            <a:endParaRPr lang="en-US" dirty="0" smtClean="0"/>
          </a:p>
          <a:p>
            <a:pPr lvl="0"/>
            <a:r>
              <a:rPr lang="en-US" dirty="0" smtClean="0"/>
              <a:t>Retention </a:t>
            </a:r>
            <a:r>
              <a:rPr lang="en-US" dirty="0"/>
              <a:t>-0.16 </a:t>
            </a:r>
            <a:endParaRPr lang="en-US" dirty="0" smtClean="0"/>
          </a:p>
          <a:p>
            <a:pPr lvl="0"/>
            <a:r>
              <a:rPr lang="en-US" dirty="0" smtClean="0"/>
              <a:t>Television </a:t>
            </a:r>
            <a:r>
              <a:rPr lang="en-US" dirty="0"/>
              <a:t>-0.14 </a:t>
            </a:r>
            <a:endParaRPr lang="en-US" dirty="0" smtClean="0"/>
          </a:p>
          <a:p>
            <a:pPr lvl="0"/>
            <a:r>
              <a:rPr lang="en-US" dirty="0" smtClean="0"/>
              <a:t>Summer </a:t>
            </a:r>
            <a:r>
              <a:rPr lang="en-US" dirty="0"/>
              <a:t>vacation -.09 </a:t>
            </a:r>
          </a:p>
          <a:p>
            <a:endParaRPr lang="en-US" dirty="0"/>
          </a:p>
        </p:txBody>
      </p:sp>
      <p:sp>
        <p:nvSpPr>
          <p:cNvPr id="3" name="Title 2"/>
          <p:cNvSpPr>
            <a:spLocks noGrp="1"/>
          </p:cNvSpPr>
          <p:nvPr>
            <p:ph type="title"/>
          </p:nvPr>
        </p:nvSpPr>
        <p:spPr/>
        <p:txBody>
          <a:bodyPr/>
          <a:lstStyle/>
          <a:p>
            <a:r>
              <a:rPr lang="en-US" dirty="0" smtClean="0"/>
              <a:t>The Most Detrimental</a:t>
            </a:r>
            <a:endParaRPr lang="en-US" dirty="0"/>
          </a:p>
        </p:txBody>
      </p:sp>
    </p:spTree>
    <p:extLst>
      <p:ext uri="{BB962C8B-B14F-4D97-AF65-F5344CB8AC3E}">
        <p14:creationId xmlns:p14="http://schemas.microsoft.com/office/powerpoint/2010/main" val="10333772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accent4"/>
                </a:solidFill>
              </a:rPr>
              <a:t>Spaced vs. Mass Practices </a:t>
            </a:r>
            <a:r>
              <a:rPr lang="en-US" dirty="0" smtClean="0"/>
              <a:t>(Homework &amp; Practice Strategies): </a:t>
            </a:r>
            <a:r>
              <a:rPr lang="en-US" dirty="0"/>
              <a:t>Frequency of different learning opportunities.  There needs to be at least three to four exposures to learning over several days before learning occurs</a:t>
            </a:r>
            <a:r>
              <a:rPr lang="en-US" dirty="0" smtClean="0"/>
              <a:t>.</a:t>
            </a:r>
            <a:r>
              <a:rPr lang="en-US" dirty="0"/>
              <a:t> </a:t>
            </a:r>
            <a:r>
              <a:rPr lang="en-US" dirty="0" smtClean="0"/>
              <a:t>0.71 effect size.</a:t>
            </a:r>
            <a:endParaRPr lang="en-US" dirty="0"/>
          </a:p>
        </p:txBody>
      </p:sp>
      <p:sp>
        <p:nvSpPr>
          <p:cNvPr id="3" name="Title 2"/>
          <p:cNvSpPr>
            <a:spLocks noGrp="1"/>
          </p:cNvSpPr>
          <p:nvPr>
            <p:ph type="title"/>
          </p:nvPr>
        </p:nvSpPr>
        <p:spPr/>
        <p:txBody>
          <a:bodyPr>
            <a:normAutofit/>
          </a:bodyPr>
          <a:lstStyle/>
          <a:p>
            <a:r>
              <a:rPr lang="en-US" dirty="0"/>
              <a:t>Top Effective Practices for Learning</a:t>
            </a:r>
          </a:p>
        </p:txBody>
      </p:sp>
    </p:spTree>
    <p:extLst>
      <p:ext uri="{BB962C8B-B14F-4D97-AF65-F5344CB8AC3E}">
        <p14:creationId xmlns:p14="http://schemas.microsoft.com/office/powerpoint/2010/main" val="9819375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accent4"/>
                </a:solidFill>
              </a:rPr>
              <a:t>Meta-cognitive Strategies</a:t>
            </a:r>
            <a:r>
              <a:rPr lang="en-US" dirty="0" smtClean="0"/>
              <a:t>: </a:t>
            </a:r>
            <a:r>
              <a:rPr lang="en-US" dirty="0"/>
              <a:t>Thinking about thinking; plan how to approach a given learning task; evaluate progress; monitor comprehension</a:t>
            </a:r>
            <a:r>
              <a:rPr lang="en-US" dirty="0" smtClean="0"/>
              <a:t>. 0.69 effect size.</a:t>
            </a:r>
            <a:endParaRPr lang="en-US" dirty="0"/>
          </a:p>
        </p:txBody>
      </p:sp>
      <p:sp>
        <p:nvSpPr>
          <p:cNvPr id="3" name="Title 2"/>
          <p:cNvSpPr>
            <a:spLocks noGrp="1"/>
          </p:cNvSpPr>
          <p:nvPr>
            <p:ph type="title"/>
          </p:nvPr>
        </p:nvSpPr>
        <p:spPr/>
        <p:txBody>
          <a:bodyPr>
            <a:normAutofit/>
          </a:bodyPr>
          <a:lstStyle/>
          <a:p>
            <a:r>
              <a:rPr lang="en-US" dirty="0" smtClean="0"/>
              <a:t>Top Effective Practices for Learning</a:t>
            </a:r>
            <a:endParaRPr lang="en-US" dirty="0"/>
          </a:p>
        </p:txBody>
      </p:sp>
    </p:spTree>
    <p:extLst>
      <p:ext uri="{BB962C8B-B14F-4D97-AF65-F5344CB8AC3E}">
        <p14:creationId xmlns:p14="http://schemas.microsoft.com/office/powerpoint/2010/main" val="122227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accent4"/>
                </a:solidFill>
              </a:rPr>
              <a:t>Vocabulary Programs</a:t>
            </a:r>
            <a:r>
              <a:rPr lang="en-US" dirty="0" smtClean="0"/>
              <a:t>: </a:t>
            </a:r>
            <a:r>
              <a:rPr lang="en-US" dirty="0"/>
              <a:t>Vocabulary knowledge is important because </a:t>
            </a:r>
            <a:r>
              <a:rPr lang="en-US" dirty="0" smtClean="0"/>
              <a:t>it encompasses </a:t>
            </a:r>
            <a:r>
              <a:rPr lang="en-US" dirty="0"/>
              <a:t>all the words we must know to access our background knowledge, express our ideas and </a:t>
            </a:r>
            <a:r>
              <a:rPr lang="en-US" dirty="0" smtClean="0"/>
              <a:t>communicate effectively</a:t>
            </a:r>
            <a:r>
              <a:rPr lang="en-US" dirty="0"/>
              <a:t>, and learn about new concepts. “Vocabulary is the glue that holds stories, ideas and content together…making comprehension accessible for children</a:t>
            </a:r>
            <a:r>
              <a:rPr lang="en-US" dirty="0" smtClean="0"/>
              <a:t>. 0.67 effect size.</a:t>
            </a:r>
            <a:endParaRPr lang="en-US" dirty="0"/>
          </a:p>
        </p:txBody>
      </p:sp>
      <p:sp>
        <p:nvSpPr>
          <p:cNvPr id="3" name="Title 2"/>
          <p:cNvSpPr>
            <a:spLocks noGrp="1"/>
          </p:cNvSpPr>
          <p:nvPr>
            <p:ph type="title"/>
          </p:nvPr>
        </p:nvSpPr>
        <p:spPr/>
        <p:txBody>
          <a:bodyPr>
            <a:normAutofit/>
          </a:bodyPr>
          <a:lstStyle/>
          <a:p>
            <a:r>
              <a:rPr lang="en-US" dirty="0" smtClean="0"/>
              <a:t>Top Effective Practices for Learning</a:t>
            </a:r>
            <a:endParaRPr lang="en-US" dirty="0"/>
          </a:p>
        </p:txBody>
      </p:sp>
    </p:spTree>
    <p:extLst>
      <p:ext uri="{BB962C8B-B14F-4D97-AF65-F5344CB8AC3E}">
        <p14:creationId xmlns:p14="http://schemas.microsoft.com/office/powerpoint/2010/main" val="14161068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The </a:t>
            </a:r>
            <a:r>
              <a:rPr lang="en-US" dirty="0">
                <a:solidFill>
                  <a:schemeClr val="accent4"/>
                </a:solidFill>
              </a:rPr>
              <a:t>repeated reading method </a:t>
            </a:r>
            <a:r>
              <a:rPr lang="en-US" dirty="0"/>
              <a:t>consists of a non-fluent student orally reading a passage several times.  With this method, students are instructed not to proceed to the next section of the text, or next passage, until the desired level of fluency is achieved. The reading passages provided to students are chosen so that they are at the students’ reading level and are, approximately, 100 to 200 words in length.  Repeated reading is effective because by reading the same passage over and over the number of word recognition errors decreases, reading speed increases, and oral reading expression improves</a:t>
            </a:r>
            <a:r>
              <a:rPr lang="en-US" dirty="0" smtClean="0"/>
              <a:t>. 0.67 effect size.</a:t>
            </a:r>
            <a:endParaRPr lang="en-US" dirty="0"/>
          </a:p>
        </p:txBody>
      </p:sp>
      <p:sp>
        <p:nvSpPr>
          <p:cNvPr id="3" name="Title 2"/>
          <p:cNvSpPr>
            <a:spLocks noGrp="1"/>
          </p:cNvSpPr>
          <p:nvPr>
            <p:ph type="title"/>
          </p:nvPr>
        </p:nvSpPr>
        <p:spPr/>
        <p:txBody>
          <a:bodyPr>
            <a:normAutofit/>
          </a:bodyPr>
          <a:lstStyle/>
          <a:p>
            <a:r>
              <a:rPr lang="en-US" dirty="0" smtClean="0"/>
              <a:t>Top Effective Practices for Learning</a:t>
            </a:r>
            <a:endParaRPr lang="en-US" dirty="0"/>
          </a:p>
        </p:txBody>
      </p:sp>
    </p:spTree>
    <p:extLst>
      <p:ext uri="{BB962C8B-B14F-4D97-AF65-F5344CB8AC3E}">
        <p14:creationId xmlns:p14="http://schemas.microsoft.com/office/powerpoint/2010/main" val="20947409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chemeClr val="accent4"/>
                </a:solidFill>
              </a:rPr>
              <a:t>Self-verbalization and </a:t>
            </a:r>
            <a:r>
              <a:rPr lang="en-US" dirty="0" smtClean="0">
                <a:solidFill>
                  <a:schemeClr val="accent4"/>
                </a:solidFill>
              </a:rPr>
              <a:t>self-questioning</a:t>
            </a:r>
            <a:r>
              <a:rPr lang="en-US" dirty="0" smtClean="0"/>
              <a:t>: </a:t>
            </a:r>
            <a:r>
              <a:rPr lang="en-US" dirty="0"/>
              <a:t>Students talk about what they are learning and ask questions to hold themselves accountable.  Students are encouraged to talk through their solutions with a partner and to question each other’s rationale. </a:t>
            </a:r>
            <a:r>
              <a:rPr lang="en-US" dirty="0" smtClean="0"/>
              <a:t>0.64 effect size.</a:t>
            </a:r>
            <a:endParaRPr lang="en-US" dirty="0"/>
          </a:p>
        </p:txBody>
      </p:sp>
      <p:sp>
        <p:nvSpPr>
          <p:cNvPr id="3" name="Title 2"/>
          <p:cNvSpPr>
            <a:spLocks noGrp="1"/>
          </p:cNvSpPr>
          <p:nvPr>
            <p:ph type="title"/>
          </p:nvPr>
        </p:nvSpPr>
        <p:spPr/>
        <p:txBody>
          <a:bodyPr>
            <a:normAutofit/>
          </a:bodyPr>
          <a:lstStyle/>
          <a:p>
            <a:r>
              <a:rPr lang="en-US" dirty="0"/>
              <a:t>Top Effective Practices for Learning</a:t>
            </a:r>
          </a:p>
        </p:txBody>
      </p:sp>
    </p:spTree>
    <p:extLst>
      <p:ext uri="{BB962C8B-B14F-4D97-AF65-F5344CB8AC3E}">
        <p14:creationId xmlns:p14="http://schemas.microsoft.com/office/powerpoint/2010/main" val="4647923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accent4"/>
                </a:solidFill>
              </a:rPr>
              <a:t>Study Skills</a:t>
            </a:r>
            <a:r>
              <a:rPr lang="en-US" dirty="0" smtClean="0"/>
              <a:t>: Develop </a:t>
            </a:r>
            <a:r>
              <a:rPr lang="en-US" dirty="0"/>
              <a:t>task-related skills (note taking, summarizing); self-management learning skills (planning, monitoring, tactics, strategies); and non-cognitive features of learning like motivation/self-concept</a:t>
            </a:r>
            <a:r>
              <a:rPr lang="en-US" dirty="0" smtClean="0"/>
              <a:t>. 0.63 effect size.</a:t>
            </a:r>
            <a:endParaRPr lang="en-US" dirty="0"/>
          </a:p>
        </p:txBody>
      </p:sp>
      <p:sp>
        <p:nvSpPr>
          <p:cNvPr id="3" name="Title 2"/>
          <p:cNvSpPr>
            <a:spLocks noGrp="1"/>
          </p:cNvSpPr>
          <p:nvPr>
            <p:ph type="title"/>
          </p:nvPr>
        </p:nvSpPr>
        <p:spPr/>
        <p:txBody>
          <a:bodyPr>
            <a:normAutofit/>
          </a:bodyPr>
          <a:lstStyle/>
          <a:p>
            <a:r>
              <a:rPr lang="en-US" dirty="0" smtClean="0"/>
              <a:t>Top Effective Practices for Learning</a:t>
            </a:r>
            <a:endParaRPr lang="en-US" dirty="0"/>
          </a:p>
        </p:txBody>
      </p:sp>
    </p:spTree>
    <p:extLst>
      <p:ext uri="{BB962C8B-B14F-4D97-AF65-F5344CB8AC3E}">
        <p14:creationId xmlns:p14="http://schemas.microsoft.com/office/powerpoint/2010/main" val="13672208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chemeClr val="accent4"/>
                </a:solidFill>
              </a:rPr>
              <a:t>Direct Instruction</a:t>
            </a:r>
            <a:r>
              <a:rPr lang="en-US" dirty="0"/>
              <a:t>.  Active learning in class.  Seven steps include:  Define learning intentions; aware of and know success criteria of performance, building commitment and engagement in the learning task; presentation of the lesson; guided practice (work is marked and corrective work); closure; and independent practice</a:t>
            </a:r>
            <a:r>
              <a:rPr lang="en-US" dirty="0" smtClean="0"/>
              <a:t>. 0.62 effect size.</a:t>
            </a:r>
            <a:endParaRPr lang="en-US" dirty="0"/>
          </a:p>
        </p:txBody>
      </p:sp>
      <p:sp>
        <p:nvSpPr>
          <p:cNvPr id="3" name="Title 2"/>
          <p:cNvSpPr>
            <a:spLocks noGrp="1"/>
          </p:cNvSpPr>
          <p:nvPr>
            <p:ph type="title"/>
          </p:nvPr>
        </p:nvSpPr>
        <p:spPr/>
        <p:txBody>
          <a:bodyPr>
            <a:normAutofit/>
          </a:bodyPr>
          <a:lstStyle/>
          <a:p>
            <a:r>
              <a:rPr lang="en-US" dirty="0"/>
              <a:t>Top Effective Practices for Learning</a:t>
            </a:r>
          </a:p>
        </p:txBody>
      </p:sp>
    </p:spTree>
    <p:extLst>
      <p:ext uri="{BB962C8B-B14F-4D97-AF65-F5344CB8AC3E}">
        <p14:creationId xmlns:p14="http://schemas.microsoft.com/office/powerpoint/2010/main" val="8049963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accent4"/>
                </a:solidFill>
              </a:rPr>
              <a:t>Problem Solving</a:t>
            </a:r>
            <a:r>
              <a:rPr lang="en-US" dirty="0" smtClean="0"/>
              <a:t>: </a:t>
            </a:r>
            <a:r>
              <a:rPr lang="en-US" dirty="0"/>
              <a:t>Directly teaching problem solving strategies including: identify and select the problem; analyze the problem; generate potential solutions; select and plan the solution; implement the solution; and evaluate the </a:t>
            </a:r>
            <a:r>
              <a:rPr lang="en-US" dirty="0" smtClean="0"/>
              <a:t>solution. 0.61 effect size.</a:t>
            </a:r>
            <a:endParaRPr lang="en-US" dirty="0"/>
          </a:p>
        </p:txBody>
      </p:sp>
      <p:sp>
        <p:nvSpPr>
          <p:cNvPr id="3" name="Title 2"/>
          <p:cNvSpPr>
            <a:spLocks noGrp="1"/>
          </p:cNvSpPr>
          <p:nvPr>
            <p:ph type="title"/>
          </p:nvPr>
        </p:nvSpPr>
        <p:spPr/>
        <p:txBody>
          <a:bodyPr>
            <a:normAutofit/>
          </a:bodyPr>
          <a:lstStyle/>
          <a:p>
            <a:r>
              <a:rPr lang="en-US" dirty="0"/>
              <a:t>Top Effective Practices for Learning</a:t>
            </a:r>
          </a:p>
        </p:txBody>
      </p:sp>
    </p:spTree>
    <p:extLst>
      <p:ext uri="{BB962C8B-B14F-4D97-AF65-F5344CB8AC3E}">
        <p14:creationId xmlns:p14="http://schemas.microsoft.com/office/powerpoint/2010/main" val="4260732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solidFill>
                  <a:schemeClr val="accent4"/>
                </a:solidFill>
              </a:rPr>
              <a:t>Comprehension Programs</a:t>
            </a:r>
            <a:r>
              <a:rPr lang="en-US" dirty="0" smtClean="0"/>
              <a:t>: Programs </a:t>
            </a:r>
            <a:r>
              <a:rPr lang="en-US" dirty="0"/>
              <a:t>that directly teach reading comprehension programs.  Such a program would teach students to understand the underlying text structure (e.g., setting, characters, problem, actions, solution/resolution for stories; some </a:t>
            </a:r>
            <a:r>
              <a:rPr lang="en-US" dirty="0" smtClean="0"/>
              <a:t>text </a:t>
            </a:r>
            <a:r>
              <a:rPr lang="en-US" dirty="0"/>
              <a:t>structures for content area text include compare/contrast; descriptive passages; cause and effect passages, etc.) in order to understand the meaning of the reading. </a:t>
            </a:r>
            <a:r>
              <a:rPr lang="en-US" dirty="0" smtClean="0"/>
              <a:t>. 0.60 effect size.</a:t>
            </a:r>
            <a:endParaRPr lang="en-US" dirty="0"/>
          </a:p>
        </p:txBody>
      </p:sp>
      <p:sp>
        <p:nvSpPr>
          <p:cNvPr id="3" name="Title 2"/>
          <p:cNvSpPr>
            <a:spLocks noGrp="1"/>
          </p:cNvSpPr>
          <p:nvPr>
            <p:ph type="title"/>
          </p:nvPr>
        </p:nvSpPr>
        <p:spPr/>
        <p:txBody>
          <a:bodyPr>
            <a:normAutofit/>
          </a:bodyPr>
          <a:lstStyle/>
          <a:p>
            <a:r>
              <a:rPr lang="en-US" dirty="0"/>
              <a:t>Top Effective Practices for Learning</a:t>
            </a:r>
          </a:p>
        </p:txBody>
      </p:sp>
    </p:spTree>
    <p:extLst>
      <p:ext uri="{BB962C8B-B14F-4D97-AF65-F5344CB8AC3E}">
        <p14:creationId xmlns:p14="http://schemas.microsoft.com/office/powerpoint/2010/main" val="13034403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accent4"/>
                </a:solidFill>
              </a:rPr>
              <a:t>Concept Mapping</a:t>
            </a:r>
            <a:r>
              <a:rPr lang="en-US" dirty="0" smtClean="0"/>
              <a:t>: </a:t>
            </a:r>
            <a:r>
              <a:rPr lang="en-US" dirty="0"/>
              <a:t>Develop graphical representations of conceptual structure of content; as it identifies the material to learn, it is a part of learning </a:t>
            </a:r>
            <a:r>
              <a:rPr lang="en-US" dirty="0" smtClean="0"/>
              <a:t>intent. 0.60 effect size.</a:t>
            </a:r>
            <a:endParaRPr lang="en-US" dirty="0"/>
          </a:p>
        </p:txBody>
      </p:sp>
      <p:sp>
        <p:nvSpPr>
          <p:cNvPr id="3" name="Title 2"/>
          <p:cNvSpPr>
            <a:spLocks noGrp="1"/>
          </p:cNvSpPr>
          <p:nvPr>
            <p:ph type="title"/>
          </p:nvPr>
        </p:nvSpPr>
        <p:spPr/>
        <p:txBody>
          <a:bodyPr>
            <a:normAutofit/>
          </a:bodyPr>
          <a:lstStyle/>
          <a:p>
            <a:r>
              <a:rPr lang="en-US" dirty="0"/>
              <a:t>Top Effective Practices for Learning</a:t>
            </a:r>
          </a:p>
        </p:txBody>
      </p:sp>
    </p:spTree>
    <p:extLst>
      <p:ext uri="{BB962C8B-B14F-4D97-AF65-F5344CB8AC3E}">
        <p14:creationId xmlns:p14="http://schemas.microsoft.com/office/powerpoint/2010/main" val="441918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Distance </a:t>
            </a:r>
            <a:r>
              <a:rPr lang="en-US" dirty="0"/>
              <a:t>education 0.09 </a:t>
            </a:r>
            <a:endParaRPr lang="en-US" dirty="0" smtClean="0"/>
          </a:p>
          <a:p>
            <a:r>
              <a:rPr lang="en-US" dirty="0" smtClean="0"/>
              <a:t>Ability </a:t>
            </a:r>
            <a:r>
              <a:rPr lang="en-US" dirty="0"/>
              <a:t>grouping 0.11 </a:t>
            </a:r>
          </a:p>
        </p:txBody>
      </p:sp>
      <p:sp>
        <p:nvSpPr>
          <p:cNvPr id="3" name="Title 2"/>
          <p:cNvSpPr>
            <a:spLocks noGrp="1"/>
          </p:cNvSpPr>
          <p:nvPr>
            <p:ph type="title"/>
          </p:nvPr>
        </p:nvSpPr>
        <p:spPr/>
        <p:txBody>
          <a:bodyPr/>
          <a:lstStyle/>
          <a:p>
            <a:r>
              <a:rPr lang="en-US" dirty="0" smtClean="0"/>
              <a:t>Well Below</a:t>
            </a:r>
            <a:endParaRPr lang="en-US" dirty="0"/>
          </a:p>
        </p:txBody>
      </p:sp>
    </p:spTree>
    <p:extLst>
      <p:ext uri="{BB962C8B-B14F-4D97-AF65-F5344CB8AC3E}">
        <p14:creationId xmlns:p14="http://schemas.microsoft.com/office/powerpoint/2010/main" val="1270733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Extra-curricula programs 0.17 </a:t>
            </a:r>
            <a:endParaRPr lang="en-US" dirty="0" smtClean="0"/>
          </a:p>
          <a:p>
            <a:pPr lvl="0"/>
            <a:r>
              <a:rPr lang="en-US" dirty="0" smtClean="0"/>
              <a:t>Family </a:t>
            </a:r>
            <a:r>
              <a:rPr lang="en-US" dirty="0"/>
              <a:t>structure 0.18 </a:t>
            </a:r>
            <a:endParaRPr lang="en-US" dirty="0" smtClean="0"/>
          </a:p>
          <a:p>
            <a:pPr lvl="0"/>
            <a:r>
              <a:rPr lang="en-US" dirty="0" smtClean="0"/>
              <a:t>Class </a:t>
            </a:r>
            <a:r>
              <a:rPr lang="en-US" dirty="0"/>
              <a:t>size 0.21 </a:t>
            </a:r>
          </a:p>
          <a:p>
            <a:pPr lvl="0"/>
            <a:r>
              <a:rPr lang="en-US" dirty="0" smtClean="0"/>
              <a:t>Summer </a:t>
            </a:r>
            <a:r>
              <a:rPr lang="en-US" dirty="0"/>
              <a:t>school 0 .23 </a:t>
            </a:r>
            <a:endParaRPr lang="en-US" dirty="0" smtClean="0"/>
          </a:p>
          <a:p>
            <a:pPr lvl="0"/>
            <a:r>
              <a:rPr lang="en-US" dirty="0" smtClean="0"/>
              <a:t>Mainstreaming </a:t>
            </a:r>
            <a:r>
              <a:rPr lang="en-US" dirty="0"/>
              <a:t>0.28 </a:t>
            </a:r>
            <a:endParaRPr lang="en-US" dirty="0" smtClean="0"/>
          </a:p>
          <a:p>
            <a:pPr lvl="0"/>
            <a:r>
              <a:rPr lang="en-US" dirty="0" smtClean="0"/>
              <a:t>Exercise/relaxation </a:t>
            </a:r>
            <a:r>
              <a:rPr lang="en-US" dirty="0"/>
              <a:t>0.28 </a:t>
            </a:r>
          </a:p>
          <a:p>
            <a:endParaRPr lang="en-US" dirty="0"/>
          </a:p>
        </p:txBody>
      </p:sp>
      <p:sp>
        <p:nvSpPr>
          <p:cNvPr id="3" name="Title 2"/>
          <p:cNvSpPr>
            <a:spLocks noGrp="1"/>
          </p:cNvSpPr>
          <p:nvPr>
            <p:ph type="title"/>
          </p:nvPr>
        </p:nvSpPr>
        <p:spPr/>
        <p:txBody>
          <a:bodyPr/>
          <a:lstStyle/>
          <a:p>
            <a:r>
              <a:rPr lang="en-US" dirty="0" smtClean="0"/>
              <a:t>Questionable</a:t>
            </a:r>
            <a:endParaRPr lang="en-US" dirty="0"/>
          </a:p>
        </p:txBody>
      </p:sp>
    </p:spTree>
    <p:extLst>
      <p:ext uri="{BB962C8B-B14F-4D97-AF65-F5344CB8AC3E}">
        <p14:creationId xmlns:p14="http://schemas.microsoft.com/office/powerpoint/2010/main" val="495955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lvl="0"/>
            <a:r>
              <a:rPr lang="en-US" dirty="0" smtClean="0"/>
              <a:t>Principals/school </a:t>
            </a:r>
            <a:r>
              <a:rPr lang="en-US" dirty="0"/>
              <a:t>leaders on student achievement 0.30 </a:t>
            </a:r>
            <a:endParaRPr lang="en-US" dirty="0" smtClean="0"/>
          </a:p>
          <a:p>
            <a:pPr lvl="0"/>
            <a:r>
              <a:rPr lang="en-US" dirty="0" smtClean="0"/>
              <a:t>Ability </a:t>
            </a:r>
            <a:r>
              <a:rPr lang="en-US" dirty="0"/>
              <a:t>grouping for gifted students 0.30 Homework 0.31 </a:t>
            </a:r>
            <a:endParaRPr lang="en-US" dirty="0" smtClean="0"/>
          </a:p>
          <a:p>
            <a:pPr lvl="0"/>
            <a:r>
              <a:rPr lang="en-US" dirty="0" smtClean="0"/>
              <a:t>Teacher </a:t>
            </a:r>
            <a:r>
              <a:rPr lang="en-US" dirty="0"/>
              <a:t>positive expectations 0.37 </a:t>
            </a:r>
            <a:endParaRPr lang="en-US" dirty="0" smtClean="0"/>
          </a:p>
          <a:p>
            <a:r>
              <a:rPr lang="en-US" dirty="0"/>
              <a:t>Average Enrichment on gifted 0.39 </a:t>
            </a:r>
            <a:endParaRPr lang="en-US" dirty="0" smtClean="0"/>
          </a:p>
          <a:p>
            <a:r>
              <a:rPr lang="en-US" dirty="0" smtClean="0"/>
              <a:t>Integrated </a:t>
            </a:r>
            <a:r>
              <a:rPr lang="en-US" dirty="0"/>
              <a:t>curriculum programs 0.39 </a:t>
            </a:r>
            <a:endParaRPr lang="en-US" dirty="0" smtClean="0"/>
          </a:p>
          <a:p>
            <a:r>
              <a:rPr lang="en-US" dirty="0" smtClean="0"/>
              <a:t>Self-concept </a:t>
            </a:r>
            <a:r>
              <a:rPr lang="en-US" dirty="0"/>
              <a:t>on achievement 0.43 Frequent/effects of testing 0.46 </a:t>
            </a:r>
            <a:endParaRPr lang="en-US" dirty="0" smtClean="0"/>
          </a:p>
          <a:p>
            <a:r>
              <a:rPr lang="en-US" dirty="0" smtClean="0"/>
              <a:t>Early </a:t>
            </a:r>
            <a:r>
              <a:rPr lang="en-US" dirty="0"/>
              <a:t>intervention 0 .47 </a:t>
            </a:r>
            <a:endParaRPr lang="en-US" dirty="0" smtClean="0"/>
          </a:p>
          <a:p>
            <a:r>
              <a:rPr lang="en-US" dirty="0" smtClean="0"/>
              <a:t>Motivation </a:t>
            </a:r>
            <a:r>
              <a:rPr lang="en-US" dirty="0"/>
              <a:t>on learning 0.48 </a:t>
            </a:r>
          </a:p>
          <a:p>
            <a:pPr lvl="0"/>
            <a:endParaRPr lang="en-US" dirty="0"/>
          </a:p>
          <a:p>
            <a:endParaRPr lang="en-US" dirty="0"/>
          </a:p>
        </p:txBody>
      </p:sp>
      <p:sp>
        <p:nvSpPr>
          <p:cNvPr id="3" name="Title 2"/>
          <p:cNvSpPr>
            <a:spLocks noGrp="1"/>
          </p:cNvSpPr>
          <p:nvPr>
            <p:ph type="title"/>
          </p:nvPr>
        </p:nvSpPr>
        <p:spPr/>
        <p:txBody>
          <a:bodyPr/>
          <a:lstStyle/>
          <a:p>
            <a:r>
              <a:rPr lang="en-US" dirty="0" smtClean="0"/>
              <a:t>Close/Average</a:t>
            </a:r>
            <a:endParaRPr lang="en-US" dirty="0"/>
          </a:p>
        </p:txBody>
      </p:sp>
    </p:spTree>
    <p:extLst>
      <p:ext uri="{BB962C8B-B14F-4D97-AF65-F5344CB8AC3E}">
        <p14:creationId xmlns:p14="http://schemas.microsoft.com/office/powerpoint/2010/main" val="1146592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Questioning 0.49 </a:t>
            </a:r>
            <a:endParaRPr lang="en-US" dirty="0" smtClean="0"/>
          </a:p>
          <a:p>
            <a:pPr lvl="0"/>
            <a:r>
              <a:rPr lang="en-US" dirty="0" smtClean="0"/>
              <a:t>Concept </a:t>
            </a:r>
            <a:r>
              <a:rPr lang="en-US" dirty="0"/>
              <a:t>mapping 0.52 </a:t>
            </a:r>
            <a:r>
              <a:rPr lang="en-US" dirty="0" smtClean="0"/>
              <a:t>“</a:t>
            </a:r>
            <a:r>
              <a:rPr lang="en-US" dirty="0"/>
              <a:t>development of graphical representations of the conceptual structure of the content to be learned” </a:t>
            </a:r>
            <a:endParaRPr lang="en-US" dirty="0" smtClean="0"/>
          </a:p>
          <a:p>
            <a:pPr lvl="0"/>
            <a:r>
              <a:rPr lang="en-US" dirty="0" smtClean="0"/>
              <a:t>Peer </a:t>
            </a:r>
            <a:r>
              <a:rPr lang="en-US" dirty="0"/>
              <a:t>influences 0.53 </a:t>
            </a:r>
          </a:p>
          <a:p>
            <a:endParaRPr lang="en-US" dirty="0"/>
          </a:p>
        </p:txBody>
      </p:sp>
      <p:sp>
        <p:nvSpPr>
          <p:cNvPr id="3" name="Title 2"/>
          <p:cNvSpPr>
            <a:spLocks noGrp="1"/>
          </p:cNvSpPr>
          <p:nvPr>
            <p:ph type="title"/>
          </p:nvPr>
        </p:nvSpPr>
        <p:spPr/>
        <p:txBody>
          <a:bodyPr/>
          <a:lstStyle/>
          <a:p>
            <a:r>
              <a:rPr lang="en-US" dirty="0" smtClean="0"/>
              <a:t>“Getting There”</a:t>
            </a:r>
            <a:endParaRPr lang="en-US" dirty="0"/>
          </a:p>
        </p:txBody>
      </p:sp>
    </p:spTree>
    <p:extLst>
      <p:ext uri="{BB962C8B-B14F-4D97-AF65-F5344CB8AC3E}">
        <p14:creationId xmlns:p14="http://schemas.microsoft.com/office/powerpoint/2010/main" val="1407971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Parental Involvement 0.55 </a:t>
            </a:r>
            <a:endParaRPr lang="en-US" dirty="0" smtClean="0"/>
          </a:p>
          <a:p>
            <a:pPr lvl="0"/>
            <a:r>
              <a:rPr lang="en-US" dirty="0" smtClean="0"/>
              <a:t>Peer </a:t>
            </a:r>
            <a:r>
              <a:rPr lang="en-US" dirty="0"/>
              <a:t>tutoring 0.55 </a:t>
            </a:r>
            <a:endParaRPr lang="en-US" dirty="0" smtClean="0"/>
          </a:p>
          <a:p>
            <a:pPr lvl="0"/>
            <a:r>
              <a:rPr lang="en-US" dirty="0" smtClean="0"/>
              <a:t>Goals </a:t>
            </a:r>
            <a:r>
              <a:rPr lang="en-US" dirty="0"/>
              <a:t>- challenging 0.56 </a:t>
            </a:r>
            <a:endParaRPr lang="en-US" dirty="0" smtClean="0"/>
          </a:p>
          <a:p>
            <a:pPr lvl="0"/>
            <a:r>
              <a:rPr lang="en-US" dirty="0" smtClean="0"/>
              <a:t>Mastery </a:t>
            </a:r>
            <a:r>
              <a:rPr lang="en-US" dirty="0"/>
              <a:t>learning 0.57 </a:t>
            </a:r>
            <a:endParaRPr lang="en-US" dirty="0" smtClean="0"/>
          </a:p>
          <a:p>
            <a:pPr lvl="0"/>
            <a:r>
              <a:rPr lang="en-US" dirty="0" smtClean="0"/>
              <a:t>Home </a:t>
            </a:r>
            <a:r>
              <a:rPr lang="en-US" dirty="0"/>
              <a:t>environment 0.57 </a:t>
            </a:r>
            <a:endParaRPr lang="en-US" dirty="0" smtClean="0"/>
          </a:p>
          <a:p>
            <a:pPr lvl="0"/>
            <a:r>
              <a:rPr lang="en-US" dirty="0" smtClean="0"/>
              <a:t>Providing </a:t>
            </a:r>
            <a:r>
              <a:rPr lang="en-US" dirty="0"/>
              <a:t>worked examples 0.57 </a:t>
            </a:r>
            <a:r>
              <a:rPr lang="en-US" dirty="0" smtClean="0"/>
              <a:t>(Exemplars)</a:t>
            </a:r>
            <a:endParaRPr lang="en-US" dirty="0"/>
          </a:p>
          <a:p>
            <a:endParaRPr lang="en-US" dirty="0"/>
          </a:p>
        </p:txBody>
      </p:sp>
      <p:sp>
        <p:nvSpPr>
          <p:cNvPr id="3" name="Title 2"/>
          <p:cNvSpPr>
            <a:spLocks noGrp="1"/>
          </p:cNvSpPr>
          <p:nvPr>
            <p:ph type="title"/>
          </p:nvPr>
        </p:nvSpPr>
        <p:spPr/>
        <p:txBody>
          <a:bodyPr/>
          <a:lstStyle/>
          <a:p>
            <a:r>
              <a:rPr lang="en-US" dirty="0" smtClean="0"/>
              <a:t>Good Stuff</a:t>
            </a:r>
            <a:endParaRPr lang="en-US" dirty="0"/>
          </a:p>
        </p:txBody>
      </p:sp>
    </p:spTree>
    <p:extLst>
      <p:ext uri="{BB962C8B-B14F-4D97-AF65-F5344CB8AC3E}">
        <p14:creationId xmlns:p14="http://schemas.microsoft.com/office/powerpoint/2010/main" val="649332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Direct instruction 0.59 </a:t>
            </a:r>
            <a:endParaRPr lang="en-US" dirty="0" smtClean="0"/>
          </a:p>
          <a:p>
            <a:pPr lvl="0"/>
            <a:r>
              <a:rPr lang="en-US" dirty="0" smtClean="0"/>
              <a:t>Time </a:t>
            </a:r>
            <a:r>
              <a:rPr lang="en-US" dirty="0"/>
              <a:t>on task 0.59 “Increasing allocated time, without increasing productive time, is unlikely to improve educational performance.” </a:t>
            </a:r>
            <a:endParaRPr lang="en-US" dirty="0" smtClean="0"/>
          </a:p>
          <a:p>
            <a:pPr lvl="0"/>
            <a:r>
              <a:rPr lang="en-US" dirty="0" smtClean="0"/>
              <a:t>Study </a:t>
            </a:r>
            <a:r>
              <a:rPr lang="en-US" dirty="0"/>
              <a:t>skills 0.59 </a:t>
            </a:r>
            <a:endParaRPr lang="en-US" dirty="0" smtClean="0"/>
          </a:p>
          <a:p>
            <a:pPr lvl="0"/>
            <a:r>
              <a:rPr lang="en-US" dirty="0" smtClean="0"/>
              <a:t>Acceleration </a:t>
            </a:r>
            <a:r>
              <a:rPr lang="en-US" dirty="0"/>
              <a:t>of gifted 0.60 </a:t>
            </a:r>
          </a:p>
          <a:p>
            <a:endParaRPr lang="en-US" dirty="0"/>
          </a:p>
        </p:txBody>
      </p:sp>
      <p:sp>
        <p:nvSpPr>
          <p:cNvPr id="3" name="Title 2"/>
          <p:cNvSpPr>
            <a:spLocks noGrp="1"/>
          </p:cNvSpPr>
          <p:nvPr>
            <p:ph type="title"/>
          </p:nvPr>
        </p:nvSpPr>
        <p:spPr/>
        <p:txBody>
          <a:bodyPr/>
          <a:lstStyle/>
          <a:p>
            <a:r>
              <a:rPr lang="en-US" dirty="0" smtClean="0"/>
              <a:t>The </a:t>
            </a:r>
            <a:r>
              <a:rPr lang="en-US" i="1" dirty="0" smtClean="0"/>
              <a:t>Really</a:t>
            </a:r>
            <a:r>
              <a:rPr lang="en-US" dirty="0" smtClean="0"/>
              <a:t> Good Stuff!</a:t>
            </a:r>
            <a:endParaRPr lang="en-US" dirty="0"/>
          </a:p>
        </p:txBody>
      </p:sp>
    </p:spTree>
    <p:extLst>
      <p:ext uri="{BB962C8B-B14F-4D97-AF65-F5344CB8AC3E}">
        <p14:creationId xmlns:p14="http://schemas.microsoft.com/office/powerpoint/2010/main" val="1971522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Self-report grades 0.44 </a:t>
            </a:r>
            <a:endParaRPr lang="en-US" dirty="0" smtClean="0"/>
          </a:p>
          <a:p>
            <a:pPr lvl="0"/>
            <a:r>
              <a:rPr lang="en-US" dirty="0" smtClean="0"/>
              <a:t>Quality </a:t>
            </a:r>
            <a:r>
              <a:rPr lang="en-US" dirty="0"/>
              <a:t>of teaching 0.77 </a:t>
            </a:r>
            <a:endParaRPr lang="en-US" dirty="0" smtClean="0"/>
          </a:p>
          <a:p>
            <a:pPr lvl="0"/>
            <a:r>
              <a:rPr lang="en-US" dirty="0" smtClean="0"/>
              <a:t>Prior </a:t>
            </a:r>
            <a:r>
              <a:rPr lang="en-US" dirty="0"/>
              <a:t>achievement 0.73 </a:t>
            </a:r>
            <a:endParaRPr lang="en-US" dirty="0" smtClean="0"/>
          </a:p>
          <a:p>
            <a:pPr lvl="0"/>
            <a:r>
              <a:rPr lang="en-US" dirty="0" smtClean="0"/>
              <a:t>Teacher-student </a:t>
            </a:r>
            <a:r>
              <a:rPr lang="en-US" dirty="0"/>
              <a:t>relationships 0.72 </a:t>
            </a:r>
            <a:endParaRPr lang="en-US" dirty="0" smtClean="0"/>
          </a:p>
          <a:p>
            <a:pPr lvl="0"/>
            <a:r>
              <a:rPr lang="en-US" dirty="0" smtClean="0"/>
              <a:t>Feedback </a:t>
            </a:r>
            <a:r>
              <a:rPr lang="en-US" dirty="0"/>
              <a:t>0.72 </a:t>
            </a:r>
            <a:endParaRPr lang="en-US" dirty="0" smtClean="0"/>
          </a:p>
          <a:p>
            <a:pPr lvl="0"/>
            <a:r>
              <a:rPr lang="en-US" dirty="0" smtClean="0"/>
              <a:t>Creativity </a:t>
            </a:r>
            <a:r>
              <a:rPr lang="en-US" dirty="0"/>
              <a:t>programs 0.70 </a:t>
            </a:r>
          </a:p>
          <a:p>
            <a:endParaRPr lang="en-US" dirty="0"/>
          </a:p>
        </p:txBody>
      </p:sp>
      <p:sp>
        <p:nvSpPr>
          <p:cNvPr id="3" name="Title 2"/>
          <p:cNvSpPr>
            <a:spLocks noGrp="1"/>
          </p:cNvSpPr>
          <p:nvPr>
            <p:ph type="title"/>
          </p:nvPr>
        </p:nvSpPr>
        <p:spPr/>
        <p:txBody>
          <a:bodyPr/>
          <a:lstStyle/>
          <a:p>
            <a:r>
              <a:rPr lang="en-US" dirty="0" smtClean="0"/>
              <a:t>The </a:t>
            </a:r>
            <a:r>
              <a:rPr lang="en-US" i="1" dirty="0" smtClean="0"/>
              <a:t>Really Really </a:t>
            </a:r>
            <a:r>
              <a:rPr lang="en-US" dirty="0" smtClean="0"/>
              <a:t>Good Stuff</a:t>
            </a:r>
            <a:endParaRPr lang="en-US" dirty="0"/>
          </a:p>
        </p:txBody>
      </p:sp>
    </p:spTree>
    <p:extLst>
      <p:ext uri="{BB962C8B-B14F-4D97-AF65-F5344CB8AC3E}">
        <p14:creationId xmlns:p14="http://schemas.microsoft.com/office/powerpoint/2010/main" val="18486107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TotalTime>
  <Words>1273</Words>
  <Application>Microsoft Macintosh PowerPoint</Application>
  <PresentationFormat>On-screen Show (4:3)</PresentationFormat>
  <Paragraphs>99</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Calibri</vt:lpstr>
      <vt:lpstr>Calibri Light</vt:lpstr>
      <vt:lpstr>Arial</vt:lpstr>
      <vt:lpstr>Office Theme</vt:lpstr>
      <vt:lpstr>Hattie’s Powerful Instructional Practices</vt:lpstr>
      <vt:lpstr>The Most Detrimental</vt:lpstr>
      <vt:lpstr>Well Below</vt:lpstr>
      <vt:lpstr>Questionable</vt:lpstr>
      <vt:lpstr>Close/Average</vt:lpstr>
      <vt:lpstr>“Getting There”</vt:lpstr>
      <vt:lpstr>Good Stuff</vt:lpstr>
      <vt:lpstr>The Really Good Stuff!</vt:lpstr>
      <vt:lpstr>The Really Really Good Stuff</vt:lpstr>
      <vt:lpstr>For Consideration in American Ed?</vt:lpstr>
      <vt:lpstr>Top Effective Practices for Learning</vt:lpstr>
      <vt:lpstr>Top Effective Practices for Learning</vt:lpstr>
      <vt:lpstr>Top Effective Practices for Learning</vt:lpstr>
      <vt:lpstr>Top Effective Practices for Learning</vt:lpstr>
      <vt:lpstr>Top Effective Practices for Learning</vt:lpstr>
      <vt:lpstr>Top Effective Practices for Learning</vt:lpstr>
      <vt:lpstr>Top Effective Practices for Learning</vt:lpstr>
      <vt:lpstr>Top Effective Practices for Learning</vt:lpstr>
      <vt:lpstr>Top Effective Practices for Learning</vt:lpstr>
      <vt:lpstr>Top Effective Practices for Learning</vt:lpstr>
      <vt:lpstr>Top Effective Practices for Learning</vt:lpstr>
      <vt:lpstr>Top Effective Practices for Learning</vt:lpstr>
      <vt:lpstr>Top Effective Practices for Learning</vt:lpstr>
      <vt:lpstr>Top Effective Practices for Learning</vt:lpstr>
      <vt:lpstr>Top Effective Practices for Learning</vt:lpstr>
      <vt:lpstr>Top Effective Practices for Learning</vt:lpstr>
      <vt:lpstr>Top Effective Practices for Learning</vt:lpstr>
      <vt:lpstr>Top Effective Practices for Learning</vt:lpstr>
      <vt:lpstr>Top Effective Practices for Learning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Hattie’s Powerful Instructional Practices</dc:title>
  <dc:creator>Microsoft Office User</dc:creator>
  <cp:lastModifiedBy>Microsoft Office User</cp:lastModifiedBy>
  <cp:revision>1</cp:revision>
  <dcterms:created xsi:type="dcterms:W3CDTF">2016-03-01T01:15:13Z</dcterms:created>
  <dcterms:modified xsi:type="dcterms:W3CDTF">2016-03-01T01:21:28Z</dcterms:modified>
</cp:coreProperties>
</file>