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696" r:id="rId3"/>
    <p:sldMasterId id="2147483683" r:id="rId4"/>
    <p:sldMasterId id="2147483670" r:id="rId5"/>
  </p:sldMasterIdLst>
  <p:notesMasterIdLst>
    <p:notesMasterId r:id="rId23"/>
  </p:notesMasterIdLst>
  <p:handoutMasterIdLst>
    <p:handoutMasterId r:id="rId24"/>
  </p:handoutMasterIdLst>
  <p:sldIdLst>
    <p:sldId id="257" r:id="rId6"/>
    <p:sldId id="348" r:id="rId7"/>
    <p:sldId id="318" r:id="rId8"/>
    <p:sldId id="364" r:id="rId9"/>
    <p:sldId id="340" r:id="rId10"/>
    <p:sldId id="365" r:id="rId11"/>
    <p:sldId id="310" r:id="rId12"/>
    <p:sldId id="366" r:id="rId13"/>
    <p:sldId id="309" r:id="rId14"/>
    <p:sldId id="313" r:id="rId15"/>
    <p:sldId id="311" r:id="rId16"/>
    <p:sldId id="325" r:id="rId17"/>
    <p:sldId id="367" r:id="rId18"/>
    <p:sldId id="368" r:id="rId19"/>
    <p:sldId id="326" r:id="rId20"/>
    <p:sldId id="353" r:id="rId21"/>
    <p:sldId id="330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1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6" autoAdjust="0"/>
    <p:restoredTop sz="89773" autoAdjust="0"/>
  </p:normalViewPr>
  <p:slideViewPr>
    <p:cSldViewPr>
      <p:cViewPr varScale="1">
        <p:scale>
          <a:sx n="80" d="100"/>
          <a:sy n="80" d="100"/>
        </p:scale>
        <p:origin x="194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98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49092-690A-4D9F-A0D5-B3E1891E8C0B}" type="doc">
      <dgm:prSet loTypeId="urn:microsoft.com/office/officeart/2005/8/layout/cycle2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142A73-531A-4BE6-85F7-492D26075D18}">
      <dgm:prSet phldrT="[Text]" custT="1"/>
      <dgm:spPr>
        <a:gradFill rotWithShape="0">
          <a:gsLst>
            <a:gs pos="0">
              <a:schemeClr val="accent3"/>
            </a:gs>
            <a:gs pos="80000">
              <a:schemeClr val="accent3"/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sz="2800" dirty="0" smtClean="0"/>
            <a:t>Collect &amp; Chart Data</a:t>
          </a:r>
          <a:endParaRPr lang="en-US" sz="2800" dirty="0"/>
        </a:p>
      </dgm:t>
    </dgm:pt>
    <dgm:pt modelId="{941FB044-2D58-4568-9A93-56402271CEF8}" type="parTrans" cxnId="{276BC012-C981-4368-B58A-FCEA015D3AFE}">
      <dgm:prSet/>
      <dgm:spPr/>
      <dgm:t>
        <a:bodyPr/>
        <a:lstStyle/>
        <a:p>
          <a:endParaRPr lang="en-US"/>
        </a:p>
      </dgm:t>
    </dgm:pt>
    <dgm:pt modelId="{93238883-A0AD-4512-BDDE-476DA8C89389}" type="sibTrans" cxnId="{276BC012-C981-4368-B58A-FCEA015D3AFE}">
      <dgm:prSet/>
      <dgm:spPr/>
      <dgm:t>
        <a:bodyPr/>
        <a:lstStyle/>
        <a:p>
          <a:endParaRPr lang="en-US"/>
        </a:p>
      </dgm:t>
    </dgm:pt>
    <dgm:pt modelId="{25BEB2E0-F8B3-4DB4-99EA-8081F0C60A8F}">
      <dgm:prSet phldrT="[Text]" custT="1"/>
      <dgm:spPr/>
      <dgm:t>
        <a:bodyPr/>
        <a:lstStyle/>
        <a:p>
          <a:r>
            <a:rPr lang="en-US" sz="2800" dirty="0" smtClean="0"/>
            <a:t>Analyze &amp; Prioritize</a:t>
          </a:r>
          <a:endParaRPr lang="en-US" sz="2800" dirty="0"/>
        </a:p>
      </dgm:t>
    </dgm:pt>
    <dgm:pt modelId="{D23FF974-8299-4177-89BA-C83DAAC4D365}" type="parTrans" cxnId="{00AE5F6A-4870-4808-B0A1-472FD8726A9B}">
      <dgm:prSet/>
      <dgm:spPr/>
      <dgm:t>
        <a:bodyPr/>
        <a:lstStyle/>
        <a:p>
          <a:endParaRPr lang="en-US"/>
        </a:p>
      </dgm:t>
    </dgm:pt>
    <dgm:pt modelId="{4FC55D5A-8B6D-462C-AF54-1253CDE01F3A}" type="sibTrans" cxnId="{00AE5F6A-4870-4808-B0A1-472FD8726A9B}">
      <dgm:prSet/>
      <dgm:spPr/>
      <dgm:t>
        <a:bodyPr/>
        <a:lstStyle/>
        <a:p>
          <a:endParaRPr lang="en-US"/>
        </a:p>
      </dgm:t>
    </dgm:pt>
    <dgm:pt modelId="{598AEE5C-FD28-468D-9736-09E7823220D3}">
      <dgm:prSet phldrT="[Text]" custT="1"/>
      <dgm:spPr/>
      <dgm:t>
        <a:bodyPr/>
        <a:lstStyle/>
        <a:p>
          <a:r>
            <a:rPr lang="en-US" sz="2800" dirty="0" smtClean="0"/>
            <a:t>SMART Goal</a:t>
          </a:r>
          <a:endParaRPr lang="en-US" sz="2800" dirty="0"/>
        </a:p>
      </dgm:t>
    </dgm:pt>
    <dgm:pt modelId="{B7071895-76B3-41FB-AA0D-70A1D2474ECB}" type="parTrans" cxnId="{19143DD4-D483-4C8A-B2FE-A7E7B03E8E6B}">
      <dgm:prSet/>
      <dgm:spPr/>
      <dgm:t>
        <a:bodyPr/>
        <a:lstStyle/>
        <a:p>
          <a:endParaRPr lang="en-US"/>
        </a:p>
      </dgm:t>
    </dgm:pt>
    <dgm:pt modelId="{8D793BD4-958D-4CB7-A773-3AE109305C59}" type="sibTrans" cxnId="{19143DD4-D483-4C8A-B2FE-A7E7B03E8E6B}">
      <dgm:prSet/>
      <dgm:spPr/>
      <dgm:t>
        <a:bodyPr/>
        <a:lstStyle/>
        <a:p>
          <a:endParaRPr lang="en-US"/>
        </a:p>
      </dgm:t>
    </dgm:pt>
    <dgm:pt modelId="{73C170BF-560A-4D50-A4E0-BF9C1F2563C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400" dirty="0" smtClean="0"/>
            <a:t>Instructional Decision Making</a:t>
          </a:r>
          <a:endParaRPr lang="en-US" sz="2400" dirty="0"/>
        </a:p>
      </dgm:t>
    </dgm:pt>
    <dgm:pt modelId="{A774D776-5020-4D6E-B1F4-B96535DF1701}" type="parTrans" cxnId="{A6E33341-EBA6-49FE-9148-1271E7808A27}">
      <dgm:prSet/>
      <dgm:spPr/>
      <dgm:t>
        <a:bodyPr/>
        <a:lstStyle/>
        <a:p>
          <a:endParaRPr lang="en-US"/>
        </a:p>
      </dgm:t>
    </dgm:pt>
    <dgm:pt modelId="{4D398CCE-614C-425A-85CD-1DDC3B6C1190}" type="sibTrans" cxnId="{A6E33341-EBA6-49FE-9148-1271E7808A27}">
      <dgm:prSet/>
      <dgm:spPr/>
      <dgm:t>
        <a:bodyPr/>
        <a:lstStyle/>
        <a:p>
          <a:endParaRPr lang="en-US"/>
        </a:p>
      </dgm:t>
    </dgm:pt>
    <dgm:pt modelId="{1374BFA1-012F-4E5F-9FE8-1652AA5624FC}">
      <dgm:prSet phldrT="[Text]" custT="1"/>
      <dgm:spPr/>
      <dgm:t>
        <a:bodyPr/>
        <a:lstStyle/>
        <a:p>
          <a:r>
            <a:rPr lang="en-US" sz="2800" dirty="0" smtClean="0"/>
            <a:t>Determine Results Indicators</a:t>
          </a:r>
          <a:endParaRPr lang="en-US" sz="2800" dirty="0"/>
        </a:p>
      </dgm:t>
    </dgm:pt>
    <dgm:pt modelId="{4CDCCB73-E6FE-4F86-97D4-65ED9BB8FF66}" type="parTrans" cxnId="{F0E2F25F-4678-4E8B-955B-F63A88DEFE00}">
      <dgm:prSet/>
      <dgm:spPr/>
      <dgm:t>
        <a:bodyPr/>
        <a:lstStyle/>
        <a:p>
          <a:endParaRPr lang="en-US"/>
        </a:p>
      </dgm:t>
    </dgm:pt>
    <dgm:pt modelId="{9D141F30-E226-451B-B316-ED05BB344FFB}" type="sibTrans" cxnId="{F0E2F25F-4678-4E8B-955B-F63A88DEFE00}">
      <dgm:prSet/>
      <dgm:spPr/>
      <dgm:t>
        <a:bodyPr/>
        <a:lstStyle/>
        <a:p>
          <a:endParaRPr lang="en-US"/>
        </a:p>
      </dgm:t>
    </dgm:pt>
    <dgm:pt modelId="{A9BCC18C-5ADE-4C40-BA6F-DA47AF7FC9A9}" type="pres">
      <dgm:prSet presAssocID="{13549092-690A-4D9F-A0D5-B3E1891E8C0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D7E55F-8F52-4F42-BF95-B1FCB81D6F91}" type="pres">
      <dgm:prSet presAssocID="{34142A73-531A-4BE6-85F7-492D26075D18}" presName="node" presStyleLbl="node1" presStyleIdx="0" presStyleCnt="5" custScaleX="178159" custRadScaleRad="100085" custRadScaleInc="-1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43A19-D94F-41BB-B797-54720AB9AE76}" type="pres">
      <dgm:prSet presAssocID="{93238883-A0AD-4512-BDDE-476DA8C8938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EDD5866-61AF-4981-96B8-76EA1B368DC3}" type="pres">
      <dgm:prSet presAssocID="{93238883-A0AD-4512-BDDE-476DA8C8938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AA341FE-9ECE-40F0-A6F7-1410C41C0CAC}" type="pres">
      <dgm:prSet presAssocID="{25BEB2E0-F8B3-4DB4-99EA-8081F0C60A8F}" presName="node" presStyleLbl="node1" presStyleIdx="1" presStyleCnt="5" custScaleX="185397" custRadScaleRad="120998" custRadScaleInc="8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7653F-51F2-49D2-A75D-F5521A674789}" type="pres">
      <dgm:prSet presAssocID="{4FC55D5A-8B6D-462C-AF54-1253CDE01F3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C4BAF65-99EE-4A85-9CFF-D1CA21951CA3}" type="pres">
      <dgm:prSet presAssocID="{4FC55D5A-8B6D-462C-AF54-1253CDE01F3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962A16D-1986-4994-869E-6AE4BD41725E}" type="pres">
      <dgm:prSet presAssocID="{598AEE5C-FD28-468D-9736-09E7823220D3}" presName="node" presStyleLbl="node1" presStyleIdx="2" presStyleCnt="5" custScaleX="183539" custRadScaleRad="114194" custRadScaleInc="-246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52216-9EB9-4953-B534-E677FE0784D2}" type="pres">
      <dgm:prSet presAssocID="{8D793BD4-958D-4CB7-A773-3AE109305C59}" presName="sibTrans" presStyleLbl="sibTrans2D1" presStyleIdx="2" presStyleCnt="5"/>
      <dgm:spPr/>
      <dgm:t>
        <a:bodyPr/>
        <a:lstStyle/>
        <a:p>
          <a:endParaRPr lang="en-US"/>
        </a:p>
      </dgm:t>
    </dgm:pt>
    <dgm:pt modelId="{81E21F84-F9FE-4077-A2C6-8E87E5A157CD}" type="pres">
      <dgm:prSet presAssocID="{8D793BD4-958D-4CB7-A773-3AE109305C5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D669A18-6399-49FC-92D0-89E063860A04}" type="pres">
      <dgm:prSet presAssocID="{73C170BF-560A-4D50-A4E0-BF9C1F2563C6}" presName="node" presStyleLbl="node1" presStyleIdx="3" presStyleCnt="5" custScaleX="214863" custRadScaleRad="116325" custRadScaleInc="40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1289-150D-484B-BCAC-9475B4FA5CD0}" type="pres">
      <dgm:prSet presAssocID="{4D398CCE-614C-425A-85CD-1DDC3B6C119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933212F-2771-4960-BF7A-47E6D47E2240}" type="pres">
      <dgm:prSet presAssocID="{4D398CCE-614C-425A-85CD-1DDC3B6C119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938D8A4-5C75-47EC-82B6-0CCCBEE3F0EC}" type="pres">
      <dgm:prSet presAssocID="{1374BFA1-012F-4E5F-9FE8-1652AA5624FC}" presName="node" presStyleLbl="node1" presStyleIdx="4" presStyleCnt="5" custScaleX="183800" custRadScaleRad="120998" custRadScaleInc="-8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E6FEA-1EB4-4FA2-BE2D-1592AD69BA5E}" type="pres">
      <dgm:prSet presAssocID="{9D141F30-E226-451B-B316-ED05BB344FFB}" presName="sibTrans" presStyleLbl="sibTrans2D1" presStyleIdx="4" presStyleCnt="5"/>
      <dgm:spPr/>
      <dgm:t>
        <a:bodyPr/>
        <a:lstStyle/>
        <a:p>
          <a:endParaRPr lang="en-US"/>
        </a:p>
      </dgm:t>
    </dgm:pt>
    <dgm:pt modelId="{FC99FAD7-A8CC-4CE2-AEA2-EC29DB1D0292}" type="pres">
      <dgm:prSet presAssocID="{9D141F30-E226-451B-B316-ED05BB344FFB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84DE7F7-2C65-4438-981E-DD1F2753451A}" type="presOf" srcId="{4FC55D5A-8B6D-462C-AF54-1253CDE01F3A}" destId="{BB37653F-51F2-49D2-A75D-F5521A674789}" srcOrd="0" destOrd="0" presId="urn:microsoft.com/office/officeart/2005/8/layout/cycle2"/>
    <dgm:cxn modelId="{183B759A-5C78-42AA-9270-82C08645DF30}" type="presOf" srcId="{13549092-690A-4D9F-A0D5-B3E1891E8C0B}" destId="{A9BCC18C-5ADE-4C40-BA6F-DA47AF7FC9A9}" srcOrd="0" destOrd="0" presId="urn:microsoft.com/office/officeart/2005/8/layout/cycle2"/>
    <dgm:cxn modelId="{276BC012-C981-4368-B58A-FCEA015D3AFE}" srcId="{13549092-690A-4D9F-A0D5-B3E1891E8C0B}" destId="{34142A73-531A-4BE6-85F7-492D26075D18}" srcOrd="0" destOrd="0" parTransId="{941FB044-2D58-4568-9A93-56402271CEF8}" sibTransId="{93238883-A0AD-4512-BDDE-476DA8C89389}"/>
    <dgm:cxn modelId="{00AE5F6A-4870-4808-B0A1-472FD8726A9B}" srcId="{13549092-690A-4D9F-A0D5-B3E1891E8C0B}" destId="{25BEB2E0-F8B3-4DB4-99EA-8081F0C60A8F}" srcOrd="1" destOrd="0" parTransId="{D23FF974-8299-4177-89BA-C83DAAC4D365}" sibTransId="{4FC55D5A-8B6D-462C-AF54-1253CDE01F3A}"/>
    <dgm:cxn modelId="{19143DD4-D483-4C8A-B2FE-A7E7B03E8E6B}" srcId="{13549092-690A-4D9F-A0D5-B3E1891E8C0B}" destId="{598AEE5C-FD28-468D-9736-09E7823220D3}" srcOrd="2" destOrd="0" parTransId="{B7071895-76B3-41FB-AA0D-70A1D2474ECB}" sibTransId="{8D793BD4-958D-4CB7-A773-3AE109305C59}"/>
    <dgm:cxn modelId="{F0E2F25F-4678-4E8B-955B-F63A88DEFE00}" srcId="{13549092-690A-4D9F-A0D5-B3E1891E8C0B}" destId="{1374BFA1-012F-4E5F-9FE8-1652AA5624FC}" srcOrd="4" destOrd="0" parTransId="{4CDCCB73-E6FE-4F86-97D4-65ED9BB8FF66}" sibTransId="{9D141F30-E226-451B-B316-ED05BB344FFB}"/>
    <dgm:cxn modelId="{A6E33341-EBA6-49FE-9148-1271E7808A27}" srcId="{13549092-690A-4D9F-A0D5-B3E1891E8C0B}" destId="{73C170BF-560A-4D50-A4E0-BF9C1F2563C6}" srcOrd="3" destOrd="0" parTransId="{A774D776-5020-4D6E-B1F4-B96535DF1701}" sibTransId="{4D398CCE-614C-425A-85CD-1DDC3B6C1190}"/>
    <dgm:cxn modelId="{8D84F270-4E0D-4BFE-8FE2-1FB5788EA240}" type="presOf" srcId="{9D141F30-E226-451B-B316-ED05BB344FFB}" destId="{632E6FEA-1EB4-4FA2-BE2D-1592AD69BA5E}" srcOrd="0" destOrd="0" presId="urn:microsoft.com/office/officeart/2005/8/layout/cycle2"/>
    <dgm:cxn modelId="{8374A9FB-C460-4063-B1C7-F1140AF8ED0D}" type="presOf" srcId="{9D141F30-E226-451B-B316-ED05BB344FFB}" destId="{FC99FAD7-A8CC-4CE2-AEA2-EC29DB1D0292}" srcOrd="1" destOrd="0" presId="urn:microsoft.com/office/officeart/2005/8/layout/cycle2"/>
    <dgm:cxn modelId="{39C707A5-6C04-4E39-B0F0-0806F7B098EF}" type="presOf" srcId="{8D793BD4-958D-4CB7-A773-3AE109305C59}" destId="{81E21F84-F9FE-4077-A2C6-8E87E5A157CD}" srcOrd="1" destOrd="0" presId="urn:microsoft.com/office/officeart/2005/8/layout/cycle2"/>
    <dgm:cxn modelId="{E8D1178A-9079-4B07-B650-E3C0E25BBE86}" type="presOf" srcId="{34142A73-531A-4BE6-85F7-492D26075D18}" destId="{F1D7E55F-8F52-4F42-BF95-B1FCB81D6F91}" srcOrd="0" destOrd="0" presId="urn:microsoft.com/office/officeart/2005/8/layout/cycle2"/>
    <dgm:cxn modelId="{52CC457E-E8C5-4829-A146-6EB93667D78B}" type="presOf" srcId="{93238883-A0AD-4512-BDDE-476DA8C89389}" destId="{8EDD5866-61AF-4981-96B8-76EA1B368DC3}" srcOrd="1" destOrd="0" presId="urn:microsoft.com/office/officeart/2005/8/layout/cycle2"/>
    <dgm:cxn modelId="{6EFBE4E2-DD32-465B-8E73-0C5E584316ED}" type="presOf" srcId="{25BEB2E0-F8B3-4DB4-99EA-8081F0C60A8F}" destId="{BAA341FE-9ECE-40F0-A6F7-1410C41C0CAC}" srcOrd="0" destOrd="0" presId="urn:microsoft.com/office/officeart/2005/8/layout/cycle2"/>
    <dgm:cxn modelId="{A43A9193-2998-418D-A392-E895CDA0396A}" type="presOf" srcId="{73C170BF-560A-4D50-A4E0-BF9C1F2563C6}" destId="{CD669A18-6399-49FC-92D0-89E063860A04}" srcOrd="0" destOrd="0" presId="urn:microsoft.com/office/officeart/2005/8/layout/cycle2"/>
    <dgm:cxn modelId="{CD2012EF-97A2-431E-810C-A8FD16FC1708}" type="presOf" srcId="{4D398CCE-614C-425A-85CD-1DDC3B6C1190}" destId="{27441289-150D-484B-BCAC-9475B4FA5CD0}" srcOrd="0" destOrd="0" presId="urn:microsoft.com/office/officeart/2005/8/layout/cycle2"/>
    <dgm:cxn modelId="{4A583C02-73E9-4BDA-99DA-F4985B6AED55}" type="presOf" srcId="{1374BFA1-012F-4E5F-9FE8-1652AA5624FC}" destId="{8938D8A4-5C75-47EC-82B6-0CCCBEE3F0EC}" srcOrd="0" destOrd="0" presId="urn:microsoft.com/office/officeart/2005/8/layout/cycle2"/>
    <dgm:cxn modelId="{14E146CE-B915-467E-ACE7-F38FD5D91F9E}" type="presOf" srcId="{8D793BD4-958D-4CB7-A773-3AE109305C59}" destId="{9CB52216-9EB9-4953-B534-E677FE0784D2}" srcOrd="0" destOrd="0" presId="urn:microsoft.com/office/officeart/2005/8/layout/cycle2"/>
    <dgm:cxn modelId="{5E32BE43-95F1-4D2E-BB7A-79AC4D3E96B9}" type="presOf" srcId="{4D398CCE-614C-425A-85CD-1DDC3B6C1190}" destId="{F933212F-2771-4960-BF7A-47E6D47E2240}" srcOrd="1" destOrd="0" presId="urn:microsoft.com/office/officeart/2005/8/layout/cycle2"/>
    <dgm:cxn modelId="{492DB29A-FB7A-48DD-A94E-5E7BDDA2486C}" type="presOf" srcId="{93238883-A0AD-4512-BDDE-476DA8C89389}" destId="{45543A19-D94F-41BB-B797-54720AB9AE76}" srcOrd="0" destOrd="0" presId="urn:microsoft.com/office/officeart/2005/8/layout/cycle2"/>
    <dgm:cxn modelId="{49B84418-017F-4012-9D35-ECFA74BA9619}" type="presOf" srcId="{598AEE5C-FD28-468D-9736-09E7823220D3}" destId="{6962A16D-1986-4994-869E-6AE4BD41725E}" srcOrd="0" destOrd="0" presId="urn:microsoft.com/office/officeart/2005/8/layout/cycle2"/>
    <dgm:cxn modelId="{8E46BC1B-E442-4FD9-87AC-55ECD2B9F169}" type="presOf" srcId="{4FC55D5A-8B6D-462C-AF54-1253CDE01F3A}" destId="{9C4BAF65-99EE-4A85-9CFF-D1CA21951CA3}" srcOrd="1" destOrd="0" presId="urn:microsoft.com/office/officeart/2005/8/layout/cycle2"/>
    <dgm:cxn modelId="{1C8DF48B-9397-486B-9942-35F8E24F4067}" type="presParOf" srcId="{A9BCC18C-5ADE-4C40-BA6F-DA47AF7FC9A9}" destId="{F1D7E55F-8F52-4F42-BF95-B1FCB81D6F91}" srcOrd="0" destOrd="0" presId="urn:microsoft.com/office/officeart/2005/8/layout/cycle2"/>
    <dgm:cxn modelId="{DB01BB0C-D6C8-4E38-98B3-A56190999ED3}" type="presParOf" srcId="{A9BCC18C-5ADE-4C40-BA6F-DA47AF7FC9A9}" destId="{45543A19-D94F-41BB-B797-54720AB9AE76}" srcOrd="1" destOrd="0" presId="urn:microsoft.com/office/officeart/2005/8/layout/cycle2"/>
    <dgm:cxn modelId="{8CB32E42-A7C5-4D8E-B0E1-C2C745D7EE9A}" type="presParOf" srcId="{45543A19-D94F-41BB-B797-54720AB9AE76}" destId="{8EDD5866-61AF-4981-96B8-76EA1B368DC3}" srcOrd="0" destOrd="0" presId="urn:microsoft.com/office/officeart/2005/8/layout/cycle2"/>
    <dgm:cxn modelId="{C9D7AEC6-E43D-4FC2-ACF1-AA51DD888647}" type="presParOf" srcId="{A9BCC18C-5ADE-4C40-BA6F-DA47AF7FC9A9}" destId="{BAA341FE-9ECE-40F0-A6F7-1410C41C0CAC}" srcOrd="2" destOrd="0" presId="urn:microsoft.com/office/officeart/2005/8/layout/cycle2"/>
    <dgm:cxn modelId="{69EAD8DB-F35E-4DE6-A0F0-1884B8D66403}" type="presParOf" srcId="{A9BCC18C-5ADE-4C40-BA6F-DA47AF7FC9A9}" destId="{BB37653F-51F2-49D2-A75D-F5521A674789}" srcOrd="3" destOrd="0" presId="urn:microsoft.com/office/officeart/2005/8/layout/cycle2"/>
    <dgm:cxn modelId="{99F87A22-E50B-4855-A6DF-2CA18DAFACFF}" type="presParOf" srcId="{BB37653F-51F2-49D2-A75D-F5521A674789}" destId="{9C4BAF65-99EE-4A85-9CFF-D1CA21951CA3}" srcOrd="0" destOrd="0" presId="urn:microsoft.com/office/officeart/2005/8/layout/cycle2"/>
    <dgm:cxn modelId="{FB3A669F-B1DE-409F-938A-FEE4897CB3C1}" type="presParOf" srcId="{A9BCC18C-5ADE-4C40-BA6F-DA47AF7FC9A9}" destId="{6962A16D-1986-4994-869E-6AE4BD41725E}" srcOrd="4" destOrd="0" presId="urn:microsoft.com/office/officeart/2005/8/layout/cycle2"/>
    <dgm:cxn modelId="{1A2C2A0F-5B1A-42FB-881D-2C41B3313A55}" type="presParOf" srcId="{A9BCC18C-5ADE-4C40-BA6F-DA47AF7FC9A9}" destId="{9CB52216-9EB9-4953-B534-E677FE0784D2}" srcOrd="5" destOrd="0" presId="urn:microsoft.com/office/officeart/2005/8/layout/cycle2"/>
    <dgm:cxn modelId="{8E977AAD-9014-49C8-BCEF-72C35EC23EFF}" type="presParOf" srcId="{9CB52216-9EB9-4953-B534-E677FE0784D2}" destId="{81E21F84-F9FE-4077-A2C6-8E87E5A157CD}" srcOrd="0" destOrd="0" presId="urn:microsoft.com/office/officeart/2005/8/layout/cycle2"/>
    <dgm:cxn modelId="{BD6D203B-0879-4F5E-BD04-DB26A1521FAC}" type="presParOf" srcId="{A9BCC18C-5ADE-4C40-BA6F-DA47AF7FC9A9}" destId="{CD669A18-6399-49FC-92D0-89E063860A04}" srcOrd="6" destOrd="0" presId="urn:microsoft.com/office/officeart/2005/8/layout/cycle2"/>
    <dgm:cxn modelId="{5CB9E42A-B44D-4526-A7FB-1C9BE77C14D2}" type="presParOf" srcId="{A9BCC18C-5ADE-4C40-BA6F-DA47AF7FC9A9}" destId="{27441289-150D-484B-BCAC-9475B4FA5CD0}" srcOrd="7" destOrd="0" presId="urn:microsoft.com/office/officeart/2005/8/layout/cycle2"/>
    <dgm:cxn modelId="{44B22F94-39F0-4140-8DFE-3D63DBEEFFF1}" type="presParOf" srcId="{27441289-150D-484B-BCAC-9475B4FA5CD0}" destId="{F933212F-2771-4960-BF7A-47E6D47E2240}" srcOrd="0" destOrd="0" presId="urn:microsoft.com/office/officeart/2005/8/layout/cycle2"/>
    <dgm:cxn modelId="{2CCFA0A6-4B22-4297-B395-9681DB3D142C}" type="presParOf" srcId="{A9BCC18C-5ADE-4C40-BA6F-DA47AF7FC9A9}" destId="{8938D8A4-5C75-47EC-82B6-0CCCBEE3F0EC}" srcOrd="8" destOrd="0" presId="urn:microsoft.com/office/officeart/2005/8/layout/cycle2"/>
    <dgm:cxn modelId="{DD3DD3F1-5D0B-45CD-87EF-8084881FAF9A}" type="presParOf" srcId="{A9BCC18C-5ADE-4C40-BA6F-DA47AF7FC9A9}" destId="{632E6FEA-1EB4-4FA2-BE2D-1592AD69BA5E}" srcOrd="9" destOrd="0" presId="urn:microsoft.com/office/officeart/2005/8/layout/cycle2"/>
    <dgm:cxn modelId="{4D3ECC81-663E-44D5-96DE-080DEAF7CCD3}" type="presParOf" srcId="{632E6FEA-1EB4-4FA2-BE2D-1592AD69BA5E}" destId="{FC99FAD7-A8CC-4CE2-AEA2-EC29DB1D029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7E55F-8F52-4F42-BF95-B1FCB81D6F91}">
      <dsp:nvSpPr>
        <dsp:cNvPr id="0" name=""/>
        <dsp:cNvSpPr/>
      </dsp:nvSpPr>
      <dsp:spPr>
        <a:xfrm>
          <a:off x="2600015" y="0"/>
          <a:ext cx="2454409" cy="1377650"/>
        </a:xfrm>
        <a:prstGeom prst="ellipse">
          <a:avLst/>
        </a:prstGeom>
        <a:gradFill rotWithShape="0">
          <a:gsLst>
            <a:gs pos="0">
              <a:schemeClr val="accent3"/>
            </a:gs>
            <a:gs pos="80000">
              <a:schemeClr val="accent3"/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Collect &amp; Chart Data</a:t>
          </a:r>
          <a:endParaRPr lang="en-US" sz="2800" kern="1200" dirty="0"/>
        </a:p>
      </dsp:txBody>
      <dsp:txXfrm>
        <a:off x="2959455" y="201752"/>
        <a:ext cx="1735529" cy="974146"/>
      </dsp:txXfrm>
    </dsp:sp>
    <dsp:sp modelId="{45543A19-D94F-41BB-B797-54720AB9AE76}">
      <dsp:nvSpPr>
        <dsp:cNvPr id="0" name=""/>
        <dsp:cNvSpPr/>
      </dsp:nvSpPr>
      <dsp:spPr>
        <a:xfrm rot="1827428">
          <a:off x="4738029" y="1056543"/>
          <a:ext cx="219736" cy="4649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742577" y="1132827"/>
        <a:ext cx="153815" cy="278975"/>
      </dsp:txXfrm>
    </dsp:sp>
    <dsp:sp modelId="{BAA341FE-9ECE-40F0-A6F7-1410C41C0CAC}">
      <dsp:nvSpPr>
        <dsp:cNvPr id="0" name=""/>
        <dsp:cNvSpPr/>
      </dsp:nvSpPr>
      <dsp:spPr>
        <a:xfrm>
          <a:off x="4618134" y="1216047"/>
          <a:ext cx="2554123" cy="13776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Analyze &amp; Prioritize</a:t>
          </a:r>
          <a:endParaRPr lang="en-US" sz="2800" kern="1200" dirty="0"/>
        </a:p>
      </dsp:txBody>
      <dsp:txXfrm>
        <a:off x="4992177" y="1417799"/>
        <a:ext cx="1806037" cy="974146"/>
      </dsp:txXfrm>
    </dsp:sp>
    <dsp:sp modelId="{BB37653F-51F2-49D2-A75D-F5521A674789}">
      <dsp:nvSpPr>
        <dsp:cNvPr id="0" name=""/>
        <dsp:cNvSpPr/>
      </dsp:nvSpPr>
      <dsp:spPr>
        <a:xfrm rot="6481810">
          <a:off x="5408509" y="2646196"/>
          <a:ext cx="339424" cy="4649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5475181" y="2690774"/>
        <a:ext cx="237597" cy="278975"/>
      </dsp:txXfrm>
    </dsp:sp>
    <dsp:sp modelId="{6962A16D-1986-4994-869E-6AE4BD41725E}">
      <dsp:nvSpPr>
        <dsp:cNvPr id="0" name=""/>
        <dsp:cNvSpPr/>
      </dsp:nvSpPr>
      <dsp:spPr>
        <a:xfrm>
          <a:off x="3991104" y="3181713"/>
          <a:ext cx="2528526" cy="13776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SMART Goal</a:t>
          </a:r>
          <a:endParaRPr lang="en-US" sz="2800" kern="1200" dirty="0"/>
        </a:p>
      </dsp:txBody>
      <dsp:txXfrm>
        <a:off x="4361398" y="3383465"/>
        <a:ext cx="1787938" cy="974146"/>
      </dsp:txXfrm>
    </dsp:sp>
    <dsp:sp modelId="{9CB52216-9EB9-4953-B534-E677FE0784D2}">
      <dsp:nvSpPr>
        <dsp:cNvPr id="0" name=""/>
        <dsp:cNvSpPr/>
      </dsp:nvSpPr>
      <dsp:spPr>
        <a:xfrm rot="10937289">
          <a:off x="3800900" y="3582678"/>
          <a:ext cx="136874" cy="4649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841946" y="3676489"/>
        <a:ext cx="95812" cy="278975"/>
      </dsp:txXfrm>
    </dsp:sp>
    <dsp:sp modelId="{CD669A18-6399-49FC-92D0-89E063860A04}">
      <dsp:nvSpPr>
        <dsp:cNvPr id="0" name=""/>
        <dsp:cNvSpPr/>
      </dsp:nvSpPr>
      <dsp:spPr>
        <a:xfrm>
          <a:off x="781805" y="3062101"/>
          <a:ext cx="2960062" cy="13776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/>
            <a:t>Instructional Decision Making</a:t>
          </a:r>
          <a:endParaRPr lang="en-US" sz="2400" kern="1200" dirty="0"/>
        </a:p>
      </dsp:txBody>
      <dsp:txXfrm>
        <a:off x="1215296" y="3263853"/>
        <a:ext cx="2093080" cy="974146"/>
      </dsp:txXfrm>
    </dsp:sp>
    <dsp:sp modelId="{27441289-150D-484B-BCAC-9475B4FA5CD0}">
      <dsp:nvSpPr>
        <dsp:cNvPr id="0" name=""/>
        <dsp:cNvSpPr/>
      </dsp:nvSpPr>
      <dsp:spPr>
        <a:xfrm rot="15325125">
          <a:off x="1891882" y="2601722"/>
          <a:ext cx="262972" cy="4649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1941259" y="2732889"/>
        <a:ext cx="184080" cy="278975"/>
      </dsp:txXfrm>
    </dsp:sp>
    <dsp:sp modelId="{8938D8A4-5C75-47EC-82B6-0CCCBEE3F0EC}">
      <dsp:nvSpPr>
        <dsp:cNvPr id="0" name=""/>
        <dsp:cNvSpPr/>
      </dsp:nvSpPr>
      <dsp:spPr>
        <a:xfrm>
          <a:off x="515559" y="1216047"/>
          <a:ext cx="2532122" cy="13776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Determine Results Indicators</a:t>
          </a:r>
          <a:endParaRPr lang="en-US" sz="2800" kern="1200" dirty="0"/>
        </a:p>
      </dsp:txBody>
      <dsp:txXfrm>
        <a:off x="886380" y="1417799"/>
        <a:ext cx="1790480" cy="974146"/>
      </dsp:txXfrm>
    </dsp:sp>
    <dsp:sp modelId="{632E6FEA-1EB4-4FA2-BE2D-1592AD69BA5E}">
      <dsp:nvSpPr>
        <dsp:cNvPr id="0" name=""/>
        <dsp:cNvSpPr/>
      </dsp:nvSpPr>
      <dsp:spPr>
        <a:xfrm rot="19756186">
          <a:off x="2697945" y="1063831"/>
          <a:ext cx="214763" cy="4649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702468" y="1173283"/>
        <a:ext cx="150334" cy="278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smtClean="0"/>
              <a:t>10/28/2014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EA7210-F098-4EB7-A61E-443FF689E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7913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smtClean="0"/>
              <a:t>10/28/2014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6BEE34-FD64-4221-964D-2FBC19A6F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3048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54013" y="368300"/>
            <a:ext cx="2066925" cy="1549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92100" y="1992314"/>
            <a:ext cx="6426200" cy="66055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200000"/>
              </a:lnSpc>
            </a:pPr>
            <a:r>
              <a:rPr lang="en-US" altLang="en-US" smtClean="0"/>
              <a:t>	Type comments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EF599E-12AD-495B-A3FE-26D75426C36C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10/28/2014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41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Newton, Horner, </a:t>
            </a:r>
            <a:r>
              <a:rPr lang="en-US" dirty="0" err="1"/>
              <a:t>Algozzine</a:t>
            </a:r>
            <a:r>
              <a:rPr lang="en-US" dirty="0"/>
              <a:t>, Todd, &amp; </a:t>
            </a:r>
            <a:r>
              <a:rPr lang="en-US" dirty="0" err="1"/>
              <a:t>Algozzine</a:t>
            </a:r>
            <a:r>
              <a:rPr lang="en-US" dirty="0"/>
              <a:t> (2009) note that the procedures used by most problem-solving processes are somewhat generic (</a:t>
            </a:r>
            <a:r>
              <a:rPr lang="en-US" dirty="0" err="1"/>
              <a:t>Bransford</a:t>
            </a:r>
            <a:r>
              <a:rPr lang="en-US" dirty="0"/>
              <a:t> &amp; Stein, 1984; </a:t>
            </a:r>
            <a:r>
              <a:rPr lang="en-US" dirty="0" err="1"/>
              <a:t>Deno</a:t>
            </a:r>
            <a:r>
              <a:rPr lang="en-US" dirty="0"/>
              <a:t>, 1989, 2005; Todd, </a:t>
            </a:r>
            <a:r>
              <a:rPr lang="en-US" dirty="0" err="1"/>
              <a:t>et.al</a:t>
            </a:r>
            <a:r>
              <a:rPr lang="en-US" dirty="0"/>
              <a:t>., 2011) and most models include some variation of the following steps</a:t>
            </a:r>
          </a:p>
          <a:p>
            <a:pPr lvl="0"/>
            <a:r>
              <a:rPr lang="en-US" dirty="0"/>
              <a:t>Identifying the issue or problem by: </a:t>
            </a:r>
          </a:p>
          <a:p>
            <a:pPr marL="224833" indent="-224833">
              <a:buAutoNum type="arabicParenR"/>
            </a:pPr>
            <a:r>
              <a:rPr lang="en-US" dirty="0"/>
              <a:t>measuring current status (Collect &amp; Chart Data)</a:t>
            </a:r>
          </a:p>
          <a:p>
            <a:pPr marL="224833" indent="-224833">
              <a:buAutoNum type="arabicParenR"/>
            </a:pPr>
            <a:r>
              <a:rPr lang="en-US" dirty="0"/>
              <a:t>analyzing the gap between desired outcomes and the current status, </a:t>
            </a:r>
          </a:p>
          <a:p>
            <a:r>
              <a:rPr lang="en-US" dirty="0"/>
              <a:t>and (Analyze &amp; Prioritize)</a:t>
            </a:r>
          </a:p>
          <a:p>
            <a:r>
              <a:rPr lang="en-US" dirty="0"/>
              <a:t>3) defining the indicators to celebrate or provide opportunities for improvement. (SMART Goal)</a:t>
            </a:r>
          </a:p>
          <a:p>
            <a:pPr lvl="0"/>
            <a:r>
              <a:rPr lang="en-US" dirty="0"/>
              <a:t>Then:</a:t>
            </a:r>
          </a:p>
          <a:p>
            <a:pPr lvl="0"/>
            <a:r>
              <a:rPr lang="en-US" dirty="0"/>
              <a:t>Designing an intervention and defining fidelity and evaluation measures. (Instructional Decision Making)</a:t>
            </a:r>
          </a:p>
          <a:p>
            <a:pPr lvl="0"/>
            <a:r>
              <a:rPr lang="en-US" dirty="0"/>
              <a:t>Implementing the intervention.</a:t>
            </a:r>
          </a:p>
          <a:p>
            <a:pPr lvl="0"/>
            <a:r>
              <a:rPr lang="en-US" dirty="0"/>
              <a:t>Evaluating and deciding to either: continue, modify, or conclude the intervention. (Determine Results Indicators &amp; Monitor)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37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10/28/2014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6BEE34-FD64-4221-964D-2FBC19A6F5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12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Hickman’s sheet/rubric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dt</a:t>
            </a:r>
            <a:r>
              <a:rPr lang="en-US" baseline="0" smtClean="0"/>
              <a:t> consultations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10/28/2014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6BEE34-FD64-4221-964D-2FBC19A6F5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48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3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9F155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rgbClr val="9F155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Fill in Date</a:t>
            </a:r>
            <a:endParaRPr lang="en-US" dirty="0"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5271329-D63E-4BB7-9BCC-B840D54F6D4F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46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rgbClr val="9F155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rgbClr val="00337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>
                <a:latin typeface="Cambria" pitchFamily="18" charset="0"/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D49A89EF-71DD-4763-BC09-B16744474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29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829B"/>
                </a:solidFill>
              </a:rPr>
              <a:t>Summer 2012</a:t>
            </a:r>
            <a:endParaRPr lang="en-US">
              <a:solidFill>
                <a:srgbClr val="00829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829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48569"/>
            <a:ext cx="5334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FA2C8DB-27FB-4D11-816B-2DC82A19E9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1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2B80-468C-4D9A-8134-AA72A0F8FA9A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5343-202B-4526-ACD0-B1A5376B5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66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2B80-468C-4D9A-8134-AA72A0F8FA9A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5343-202B-4526-ACD0-B1A5376B5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50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2B80-468C-4D9A-8134-AA72A0F8FA9A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5343-202B-4526-ACD0-B1A5376B5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08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2B80-468C-4D9A-8134-AA72A0F8FA9A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5343-202B-4526-ACD0-B1A5376B5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93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2B80-468C-4D9A-8134-AA72A0F8FA9A}" type="datetimeFigureOut">
              <a:rPr lang="en-US" smtClean="0"/>
              <a:t>2/29/16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5343-202B-4526-ACD0-B1A5376B5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33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2B80-468C-4D9A-8134-AA72A0F8FA9A}" type="datetimeFigureOut">
              <a:rPr lang="en-US" smtClean="0"/>
              <a:t>2/29/16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5343-202B-4526-ACD0-B1A5376B5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26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2B80-468C-4D9A-8134-AA72A0F8FA9A}" type="datetimeFigureOut">
              <a:rPr lang="en-US" smtClean="0"/>
              <a:t>2/29/16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5343-202B-4526-ACD0-B1A5376B5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73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2B80-468C-4D9A-8134-AA72A0F8FA9A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5343-202B-4526-ACD0-B1A5376B5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8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8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1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2B80-468C-4D9A-8134-AA72A0F8FA9A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5343-202B-4526-ACD0-B1A5376B5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36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2B80-468C-4D9A-8134-AA72A0F8FA9A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5343-202B-4526-ACD0-B1A5376B5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58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2B80-468C-4D9A-8134-AA72A0F8FA9A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5343-202B-4526-ACD0-B1A5376B5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99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3C4A-F168-4D11-9DE5-D91555DCB96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EDAB-36A9-43AE-BB6E-73B94D6E6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80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3C4A-F168-4D11-9DE5-D91555DCB96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EDAB-36A9-43AE-BB6E-73B94D6E6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07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3C4A-F168-4D11-9DE5-D91555DCB96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EDAB-36A9-43AE-BB6E-73B94D6E6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17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3C4A-F168-4D11-9DE5-D91555DCB96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EDAB-36A9-43AE-BB6E-73B94D6E6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88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3C4A-F168-4D11-9DE5-D91555DCB96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EDAB-36A9-43AE-BB6E-73B94D6E6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20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3C4A-F168-4D11-9DE5-D91555DCB96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EDAB-36A9-43AE-BB6E-73B94D6E6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98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3C4A-F168-4D11-9DE5-D91555DCB96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EDAB-36A9-43AE-BB6E-73B94D6E6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9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smtClean="0"/>
              <a:t>Third level</a:t>
            </a:r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1279525"/>
            <a:ext cx="533400" cy="244475"/>
          </a:xfrm>
          <a:prstGeom prst="rect">
            <a:avLst/>
          </a:prstGeom>
          <a:solidFill>
            <a:srgbClr val="9F155A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96ACD09-C5D1-46B7-B46F-C64407FC5F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77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3C4A-F168-4D11-9DE5-D91555DCB96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EDAB-36A9-43AE-BB6E-73B94D6E6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02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3C4A-F168-4D11-9DE5-D91555DCB96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EDAB-36A9-43AE-BB6E-73B94D6E6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55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3C4A-F168-4D11-9DE5-D91555DCB96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EDAB-36A9-43AE-BB6E-73B94D6E6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71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3C4A-F168-4D11-9DE5-D91555DCB96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EDAB-36A9-43AE-BB6E-73B94D6E6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30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0483-B348-4F2E-93BF-E6EBA63BFE60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AEBD-16A0-4EC9-A1C5-C727CF19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94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0483-B348-4F2E-93BF-E6EBA63BFE60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AEBD-16A0-4EC9-A1C5-C727CF19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46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0483-B348-4F2E-93BF-E6EBA63BFE60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AEBD-16A0-4EC9-A1C5-C727CF19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35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0483-B348-4F2E-93BF-E6EBA63BFE60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AEBD-16A0-4EC9-A1C5-C727CF19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711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0483-B348-4F2E-93BF-E6EBA63BFE60}" type="datetimeFigureOut">
              <a:rPr lang="en-US" smtClean="0"/>
              <a:t>2/29/16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AEBD-16A0-4EC9-A1C5-C727CF19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643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0483-B348-4F2E-93BF-E6EBA63BFE60}" type="datetimeFigureOut">
              <a:rPr lang="en-US" smtClean="0"/>
              <a:t>2/29/16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AEBD-16A0-4EC9-A1C5-C727CF19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4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9F155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00337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  <a:latin typeface="Cambria" pitchFamily="18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3B69B4-9C03-4BFE-9297-839597FA78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99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0483-B348-4F2E-93BF-E6EBA63BFE60}" type="datetimeFigureOut">
              <a:rPr lang="en-US" smtClean="0"/>
              <a:t>2/29/16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AEBD-16A0-4EC9-A1C5-C727CF19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3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0483-B348-4F2E-93BF-E6EBA63BFE60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AEBD-16A0-4EC9-A1C5-C727CF19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11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0483-B348-4F2E-93BF-E6EBA63BFE60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AEBD-16A0-4EC9-A1C5-C727CF19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722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0483-B348-4F2E-93BF-E6EBA63BFE60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AEBD-16A0-4EC9-A1C5-C727CF19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437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0483-B348-4F2E-93BF-E6EBA63BFE60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AEBD-16A0-4EC9-A1C5-C727CF19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627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FE8E-F85C-4E39-AC08-91756DE1BE22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4B5E-1046-4A2F-8E0E-ED32101F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064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FE8E-F85C-4E39-AC08-91756DE1BE22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4B5E-1046-4A2F-8E0E-ED32101F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484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FE8E-F85C-4E39-AC08-91756DE1BE22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4B5E-1046-4A2F-8E0E-ED32101F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201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FE8E-F85C-4E39-AC08-91756DE1BE22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4B5E-1046-4A2F-8E0E-ED32101F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427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FE8E-F85C-4E39-AC08-91756DE1BE22}" type="datetimeFigureOut">
              <a:rPr lang="en-US" smtClean="0"/>
              <a:t>2/29/16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4B5E-1046-4A2F-8E0E-ED32101F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1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orch-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562600"/>
            <a:ext cx="25241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1279525"/>
            <a:ext cx="533400" cy="244475"/>
          </a:xfrm>
          <a:prstGeom prst="rect">
            <a:avLst/>
          </a:prstGeom>
          <a:solidFill>
            <a:srgbClr val="9F155A"/>
          </a:solidFill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7B00F63-76E9-4048-9F8B-44DB192D0B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245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FE8E-F85C-4E39-AC08-91756DE1BE22}" type="datetimeFigureOut">
              <a:rPr lang="en-US" smtClean="0"/>
              <a:t>2/29/16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4B5E-1046-4A2F-8E0E-ED32101F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462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FE8E-F85C-4E39-AC08-91756DE1BE22}" type="datetimeFigureOut">
              <a:rPr lang="en-US" smtClean="0"/>
              <a:t>2/29/16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4B5E-1046-4A2F-8E0E-ED32101F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32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FE8E-F85C-4E39-AC08-91756DE1BE22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4B5E-1046-4A2F-8E0E-ED32101F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190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FE8E-F85C-4E39-AC08-91756DE1BE22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4B5E-1046-4A2F-8E0E-ED32101F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139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FE8E-F85C-4E39-AC08-91756DE1BE22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4B5E-1046-4A2F-8E0E-ED32101F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263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FE8E-F85C-4E39-AC08-91756DE1BE22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4B5E-1046-4A2F-8E0E-ED32101F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torch-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562600"/>
            <a:ext cx="25241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9F155A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0" y="1219200"/>
            <a:ext cx="533400" cy="304800"/>
          </a:xfrm>
          <a:prstGeom prst="rect">
            <a:avLst/>
          </a:prstGeom>
          <a:solidFill>
            <a:srgbClr val="9F155A"/>
          </a:solidFill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42E3F99-96C6-40C8-9E85-5E411E5E12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83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torch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1600"/>
            <a:ext cx="3651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1279525"/>
            <a:ext cx="533400" cy="244475"/>
          </a:xfrm>
          <a:prstGeom prst="rect">
            <a:avLst/>
          </a:prstGeom>
          <a:solidFill>
            <a:srgbClr val="9F155A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2F4BE85-D4D0-42F3-BE66-C2C99BACFA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2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ESE new 2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orch-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562600"/>
            <a:ext cx="25241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931584C-B956-4E0F-9F13-805BBF81A6E2}" type="slidenum">
              <a:rPr lang="en-US">
                <a:solidFill>
                  <a:srgbClr val="00829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8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orch-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562600"/>
            <a:ext cx="25241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9F155A"/>
          </a:solidFill>
          <a:ln w="50800" cap="sq" cmpd="dbl" algn="ctr">
            <a:solidFill>
              <a:srgbClr val="C13828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95400"/>
            <a:ext cx="533400" cy="244475"/>
          </a:xfrm>
          <a:prstGeom prst="rect">
            <a:avLst/>
          </a:prstGeom>
          <a:solidFill>
            <a:srgbClr val="9F155A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1CEA6-1F33-4C29-B7E5-C9E2467B0D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6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Resource List 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829B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9F155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00337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5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82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43000" indent="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82B80-468C-4D9A-8134-AA72A0F8FA9A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05343-202B-4526-ACD0-B1A5376B5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4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03C4A-F168-4D11-9DE5-D91555DCB96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2EDAB-36A9-43AE-BB6E-73B94D6E6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3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F0483-B348-4F2E-93BF-E6EBA63BFE60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5AEBD-16A0-4EC9-A1C5-C727CF19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5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EFE8E-F85C-4E39-AC08-91756DE1BE22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04B5E-1046-4A2F-8E0E-ED32101F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"/>
            <a:ext cx="2987044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gordonrl\AppData\Local\Microsoft\Windows\Temporary Internet Files\Content.Outlook\8AXL8EFL\784540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3876675" cy="24206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352800" y="685800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/>
              <a:t>Data Teams- </a:t>
            </a:r>
            <a:r>
              <a:rPr lang="en-US" sz="3600" dirty="0" smtClean="0"/>
              <a:t>a structure for teacher talk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Step 2 Error Identification </a:t>
            </a:r>
            <a:r>
              <a:rPr lang="en-US" dirty="0" smtClean="0"/>
              <a:t>– In a constructed response question, the answer is simplistic and incomplete</a:t>
            </a:r>
          </a:p>
          <a:p>
            <a:endParaRPr lang="en-US" dirty="0" smtClean="0"/>
          </a:p>
          <a:p>
            <a:r>
              <a:rPr lang="en-US" b="1" dirty="0" smtClean="0"/>
              <a:t>Step 4 Strategy </a:t>
            </a:r>
            <a:r>
              <a:rPr lang="en-US" dirty="0" smtClean="0"/>
              <a:t>– Model and using an exemplar--numbering parts of the questions, then checking the answer to make sure they have answered all parts of the question</a:t>
            </a:r>
          </a:p>
          <a:p>
            <a:r>
              <a:rPr lang="en-US" dirty="0" smtClean="0"/>
              <a:t>Step 5—Result Indicators–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adult behaviors-use same exemplar, walk through the model, display in class for student use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student behavior-in partnerships mark up a question and formulate an exemplar response,  be able to tell why, use the model and exemplars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look </a:t>
            </a:r>
            <a:r>
              <a:rPr lang="en-US" dirty="0" err="1" smtClean="0"/>
              <a:t>fors</a:t>
            </a:r>
            <a:r>
              <a:rPr lang="en-US" dirty="0" smtClean="0"/>
              <a:t> in student work- underlining the parts in assessment questions, more complete and correct responses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Monitor—check step 5 result indicators first….2 reasons you are not seeing the indicators in student work</a:t>
            </a:r>
          </a:p>
          <a:p>
            <a:pPr marL="0" indent="0">
              <a:buNone/>
            </a:pPr>
            <a:r>
              <a:rPr lang="en-US" dirty="0" smtClean="0"/>
              <a:t>- adults did not do what they said needed to be done for success</a:t>
            </a:r>
          </a:p>
          <a:p>
            <a:pPr marL="0" indent="0">
              <a:buNone/>
            </a:pPr>
            <a:r>
              <a:rPr lang="en-US" dirty="0" smtClean="0"/>
              <a:t>- the  strategy was not strong enough, always bring student work to look for evidence!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8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Continuously throughout the cycle</a:t>
            </a:r>
          </a:p>
          <a:p>
            <a:r>
              <a:rPr lang="en-US" dirty="0" smtClean="0"/>
              <a:t>Formatively assessing</a:t>
            </a:r>
          </a:p>
          <a:p>
            <a:r>
              <a:rPr lang="en-US" dirty="0" smtClean="0"/>
              <a:t>Collecting both cause and effect data</a:t>
            </a:r>
          </a:p>
          <a:p>
            <a:r>
              <a:rPr lang="en-US" dirty="0" smtClean="0"/>
              <a:t>Need to meet with your collaborative team at least once during the cycle to discuss what is happening and make adjustments.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3b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mid-cycle meeting to look at your Results Indicators data to see if students are making progress.</a:t>
            </a:r>
          </a:p>
          <a:p>
            <a:pPr lvl="1"/>
            <a:r>
              <a:rPr lang="en-US" dirty="0" smtClean="0"/>
              <a:t>Teachers may bring additional formative assessment data if they have questions about whether the strategies are working or how to implement the strategies.</a:t>
            </a:r>
          </a:p>
          <a:p>
            <a:pPr lvl="1"/>
            <a:r>
              <a:rPr lang="en-US" dirty="0" smtClean="0"/>
              <a:t>Make any adjustments necessary to strategies.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13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Post-assessment meeting</a:t>
            </a:r>
          </a:p>
          <a:p>
            <a:r>
              <a:rPr lang="en-US" dirty="0" smtClean="0"/>
              <a:t>If the SMART goal was met, look at the students who are still not proficient and plan interventions for those students.</a:t>
            </a:r>
          </a:p>
          <a:p>
            <a:r>
              <a:rPr lang="en-US" dirty="0" smtClean="0"/>
              <a:t>If the SMART goal was not met, look at the data and make a determination of what the next steps will be.</a:t>
            </a:r>
          </a:p>
          <a:p>
            <a:endParaRPr lang="en-US" dirty="0"/>
          </a:p>
          <a:p>
            <a:r>
              <a:rPr lang="en-US" dirty="0" smtClean="0"/>
              <a:t>The cycle continues with a new Priority Standard.</a:t>
            </a:r>
          </a:p>
        </p:txBody>
      </p:sp>
    </p:spTree>
    <p:extLst>
      <p:ext uri="{BB962C8B-B14F-4D97-AF65-F5344CB8AC3E}">
        <p14:creationId xmlns:p14="http://schemas.microsoft.com/office/powerpoint/2010/main" val="66652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things to consider…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units do you teach during a school year?</a:t>
            </a:r>
          </a:p>
          <a:p>
            <a:r>
              <a:rPr lang="en-US" dirty="0" smtClean="0"/>
              <a:t>How many DT cycles might you be able to get in this year?</a:t>
            </a:r>
          </a:p>
          <a:p>
            <a:r>
              <a:rPr lang="en-US" dirty="0" smtClean="0"/>
              <a:t>What are the essential (priority) standards that you want to collect data around?</a:t>
            </a:r>
          </a:p>
          <a:p>
            <a:r>
              <a:rPr lang="en-US" dirty="0" smtClean="0"/>
              <a:t>Mini (shorter) DT cycles (for </a:t>
            </a:r>
            <a:r>
              <a:rPr lang="en-US" dirty="0" err="1" smtClean="0"/>
              <a:t>RtI</a:t>
            </a:r>
            <a:r>
              <a:rPr lang="en-US" dirty="0" smtClean="0"/>
              <a:t>) between regular DT cycles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create and sustain your data team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Identify data team leaders</a:t>
            </a:r>
          </a:p>
          <a:p>
            <a:r>
              <a:rPr lang="en-US" dirty="0" smtClean="0"/>
              <a:t>Train on collaboration skills and the cycle</a:t>
            </a:r>
          </a:p>
          <a:p>
            <a:r>
              <a:rPr lang="en-US" dirty="0" smtClean="0"/>
              <a:t>Communicate expectations</a:t>
            </a:r>
          </a:p>
          <a:p>
            <a:r>
              <a:rPr lang="en-US" dirty="0" smtClean="0"/>
              <a:t>Schedule meetings</a:t>
            </a:r>
          </a:p>
          <a:p>
            <a:r>
              <a:rPr lang="en-US" dirty="0" smtClean="0"/>
              <a:t>Post data and graphs (halls, classrooms, newsletters, online)</a:t>
            </a:r>
          </a:p>
          <a:p>
            <a:r>
              <a:rPr lang="en-US" dirty="0" smtClean="0"/>
              <a:t>Create communication system and feedback loops for improvement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Beware of drift….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5619" r="59865" b="16402"/>
          <a:stretch/>
        </p:blipFill>
        <p:spPr bwMode="auto">
          <a:xfrm>
            <a:off x="838200" y="1524000"/>
            <a:ext cx="7543800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1591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“Until you have data as a backup, you’re just another person with an opinion.”</a:t>
            </a:r>
            <a:endParaRPr lang="en-US" sz="4000" dirty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sz="2000" dirty="0" smtClean="0"/>
              <a:t>Dr. Perry </a:t>
            </a:r>
            <a:r>
              <a:rPr lang="en-US" sz="2000" dirty="0" err="1" smtClean="0"/>
              <a:t>Gluckman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z="4000" dirty="0" smtClean="0"/>
              <a:t>Steps of the data team cycle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303782" y="1497710"/>
          <a:ext cx="7687818" cy="456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rved Up Arrow 7"/>
          <p:cNvSpPr>
            <a:spLocks noChangeAspect="1"/>
          </p:cNvSpPr>
          <p:nvPr/>
        </p:nvSpPr>
        <p:spPr>
          <a:xfrm flipV="1">
            <a:off x="1075183" y="1192911"/>
            <a:ext cx="7883271" cy="228028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>
            <a:spLocks noChangeAspect="1"/>
          </p:cNvSpPr>
          <p:nvPr/>
        </p:nvSpPr>
        <p:spPr>
          <a:xfrm flipH="1">
            <a:off x="922783" y="4240911"/>
            <a:ext cx="7883271" cy="254088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532383" y="1040511"/>
            <a:ext cx="2280285" cy="1237869"/>
          </a:xfrm>
          <a:prstGeom prst="ellipse">
            <a:avLst/>
          </a:prstGeom>
          <a:gradFill>
            <a:gsLst>
              <a:gs pos="0">
                <a:srgbClr val="347AAE"/>
              </a:gs>
              <a:gs pos="80000">
                <a:srgbClr val="44A2E7"/>
              </a:gs>
              <a:gs pos="100000">
                <a:srgbClr val="47A0E3"/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Monitor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650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994" y="2133600"/>
            <a:ext cx="8763000" cy="5105400"/>
          </a:xfrm>
        </p:spPr>
        <p:txBody>
          <a:bodyPr/>
          <a:lstStyle/>
          <a:p>
            <a:r>
              <a:rPr lang="en-US" sz="4000" dirty="0" smtClean="0"/>
              <a:t>Step 3 Analyze pre-assessment results</a:t>
            </a:r>
          </a:p>
          <a:p>
            <a:r>
              <a:rPr lang="en-US" sz="4000" dirty="0" smtClean="0"/>
              <a:t>Step 2 Set SMART Goal</a:t>
            </a:r>
          </a:p>
          <a:p>
            <a:r>
              <a:rPr lang="en-US" sz="4000" dirty="0" smtClean="0"/>
              <a:t>Step 4 Choose Instructional Strategies</a:t>
            </a:r>
          </a:p>
          <a:p>
            <a:r>
              <a:rPr lang="en-US" sz="4000" dirty="0" smtClean="0"/>
              <a:t>Step 5 Set Results Indicators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702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3….goal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344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Smart Goal- Percentage of </a:t>
            </a:r>
            <a:r>
              <a:rPr lang="en-US" dirty="0" smtClean="0"/>
              <a:t>_year 4 cohort_(grade </a:t>
            </a:r>
            <a:r>
              <a:rPr lang="en-US" dirty="0"/>
              <a:t>level) students scoring proficient or higher in </a:t>
            </a:r>
            <a:r>
              <a:rPr lang="en-US" dirty="0" smtClean="0"/>
              <a:t>____data team knowledge and application___ </a:t>
            </a:r>
            <a:r>
              <a:rPr lang="en-US" dirty="0"/>
              <a:t>(content area) will increase from __________% to _________% by _____________________(date of post test) as measured by __________________________________ (post assessment description). we will meet on ___________________________ (date) to review the post assessment data.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925234"/>
            <a:ext cx="7981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Formula- column 1 and 2 first %, the </a:t>
            </a:r>
            <a:r>
              <a:rPr lang="en-US" u="sng" dirty="0" smtClean="0"/>
              <a:t>to %</a:t>
            </a:r>
            <a:r>
              <a:rPr lang="en-US" dirty="0" smtClean="0"/>
              <a:t> is determined by using column 1, 2, and 3 </a:t>
            </a:r>
          </a:p>
          <a:p>
            <a:r>
              <a:rPr lang="en-US" dirty="0" smtClean="0"/>
              <a:t>plus examining column four for additional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46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</a:rPr>
              <a:t>Steps 2, 4 and 5</a:t>
            </a:r>
            <a:endParaRPr lang="en-US" altLang="en-US" dirty="0">
              <a:latin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371600"/>
            <a:ext cx="88392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26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2, 4, 5 are connected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9283" y="1524000"/>
            <a:ext cx="8613648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b="0" dirty="0" smtClean="0">
                <a:latin typeface="Calibri" panose="020F0502020204030204" pitchFamily="34" charset="0"/>
              </a:rPr>
              <a:t>Come prepared to your meeting with your papers stacked and clipped by performance group with a sticky note of your </a:t>
            </a:r>
            <a:r>
              <a:rPr lang="en-US" sz="2400" b="0" dirty="0" err="1" smtClean="0">
                <a:latin typeface="Calibri" panose="020F0502020204030204" pitchFamily="34" charset="0"/>
              </a:rPr>
              <a:t>noticings</a:t>
            </a:r>
            <a:r>
              <a:rPr lang="en-US" sz="2400" b="0" dirty="0" smtClean="0">
                <a:latin typeface="Calibri" panose="020F050202020403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b="0" dirty="0" smtClean="0">
                <a:latin typeface="Calibri" panose="020F0502020204030204" pitchFamily="34" charset="0"/>
              </a:rPr>
              <a:t>When you are analyzing…get to inferences by asking…what did the students need to do/know in order to get that question or point? That leads to why they might have an error.  </a:t>
            </a:r>
            <a:endParaRPr lang="en-US" sz="2400" b="0" dirty="0">
              <a:latin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b="0" dirty="0" smtClean="0">
                <a:latin typeface="Calibri" panose="020F0502020204030204" pitchFamily="34" charset="0"/>
              </a:rPr>
              <a:t>It is ok to list several errors/misconceptions. But narrow your focus as a team—prioritize.  </a:t>
            </a:r>
          </a:p>
          <a:p>
            <a:pPr marL="457200" indent="-457200">
              <a:buFont typeface="Arial" pitchFamily="34" charset="0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</a:rPr>
              <a:t>Instructional Strategies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about strategies you will use for all students.</a:t>
            </a:r>
          </a:p>
          <a:p>
            <a:r>
              <a:rPr lang="en-US" dirty="0" smtClean="0"/>
              <a:t>What additional strategy might be necessary for the Far to Go and Not Likely groups.</a:t>
            </a:r>
          </a:p>
          <a:p>
            <a:r>
              <a:rPr lang="en-US" dirty="0" smtClean="0"/>
              <a:t>Limit your strategy selection to powerful research-based strategies.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36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p.patheos.com.s3.amazonaws.com/blogs/robertcrosby/files/2012/04/Rememb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t="24408" r="14083" b="18689"/>
          <a:stretch/>
        </p:blipFill>
        <p:spPr bwMode="auto">
          <a:xfrm>
            <a:off x="1219200" y="75209"/>
            <a:ext cx="2209800" cy="107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616" y="228600"/>
            <a:ext cx="8153400" cy="990600"/>
          </a:xfrm>
        </p:spPr>
        <p:txBody>
          <a:bodyPr/>
          <a:lstStyle/>
          <a:p>
            <a:r>
              <a:rPr lang="en-US" dirty="0" smtClean="0"/>
              <a:t>                       Steps 4 &amp; 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Strategies are what teachers “do” (Activities are what students “do”)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Result Indicators are described as “</a:t>
            </a:r>
            <a:r>
              <a:rPr lang="en-US" sz="2800" dirty="0">
                <a:solidFill>
                  <a:srgbClr val="C00000"/>
                </a:solidFill>
              </a:rPr>
              <a:t>i</a:t>
            </a:r>
            <a:r>
              <a:rPr lang="en-US" sz="2800" dirty="0" smtClean="0">
                <a:solidFill>
                  <a:srgbClr val="C00000"/>
                </a:solidFill>
              </a:rPr>
              <a:t>f”  “then”  statements. </a:t>
            </a:r>
          </a:p>
          <a:p>
            <a:r>
              <a:rPr lang="en-US" sz="2800" dirty="0" smtClean="0"/>
              <a:t>AB = “If” the strategy is to be successful, “then” what will the teachers be doing?  (cause data)</a:t>
            </a:r>
            <a:endParaRPr lang="en-US" sz="2800" dirty="0"/>
          </a:p>
          <a:p>
            <a:r>
              <a:rPr lang="en-US" sz="2800" dirty="0" smtClean="0">
                <a:solidFill>
                  <a:srgbClr val="C00000"/>
                </a:solidFill>
              </a:rPr>
              <a:t>SB = “If” the strategy is to be successful, “then” what will the students be doing?  (effect data)</a:t>
            </a:r>
          </a:p>
          <a:p>
            <a:r>
              <a:rPr lang="en-US" sz="2800" dirty="0" smtClean="0"/>
              <a:t>SW = “If” the strategy is successful, “then” what will we see in student work?   (effect data)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70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owerpoint template 2011">
  <a:themeElements>
    <a:clrScheme name="DESE">
      <a:dk1>
        <a:sysClr val="windowText" lastClr="000000"/>
      </a:dk1>
      <a:lt1>
        <a:sysClr val="window" lastClr="FFFFFF"/>
      </a:lt1>
      <a:dk2>
        <a:srgbClr val="00829B"/>
      </a:dk2>
      <a:lt2>
        <a:srgbClr val="EEECE1"/>
      </a:lt2>
      <a:accent1>
        <a:srgbClr val="3D9833"/>
      </a:accent1>
      <a:accent2>
        <a:srgbClr val="843F0F"/>
      </a:accent2>
      <a:accent3>
        <a:srgbClr val="00337F"/>
      </a:accent3>
      <a:accent4>
        <a:srgbClr val="B59B0C"/>
      </a:accent4>
      <a:accent5>
        <a:srgbClr val="C13828"/>
      </a:accent5>
      <a:accent6>
        <a:srgbClr val="939905"/>
      </a:accent6>
      <a:hlink>
        <a:srgbClr val="4C280F"/>
      </a:hlink>
      <a:folHlink>
        <a:srgbClr val="BF7F3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SE">
    <a:dk1>
      <a:sysClr val="windowText" lastClr="000000"/>
    </a:dk1>
    <a:lt1>
      <a:sysClr val="window" lastClr="FFFFFF"/>
    </a:lt1>
    <a:dk2>
      <a:srgbClr val="00829B"/>
    </a:dk2>
    <a:lt2>
      <a:srgbClr val="EEECE1"/>
    </a:lt2>
    <a:accent1>
      <a:srgbClr val="3D9833"/>
    </a:accent1>
    <a:accent2>
      <a:srgbClr val="843F0F"/>
    </a:accent2>
    <a:accent3>
      <a:srgbClr val="00337F"/>
    </a:accent3>
    <a:accent4>
      <a:srgbClr val="B59B0C"/>
    </a:accent4>
    <a:accent5>
      <a:srgbClr val="C13828"/>
    </a:accent5>
    <a:accent6>
      <a:srgbClr val="939905"/>
    </a:accent6>
    <a:hlink>
      <a:srgbClr val="4C280F"/>
    </a:hlink>
    <a:folHlink>
      <a:srgbClr val="BF7F3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</TotalTime>
  <Words>986</Words>
  <Application>Microsoft Macintosh PowerPoint</Application>
  <PresentationFormat>On-screen Show (4:3)</PresentationFormat>
  <Paragraphs>94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Calibri Light</vt:lpstr>
      <vt:lpstr>Cambria</vt:lpstr>
      <vt:lpstr>Tw Cen MT</vt:lpstr>
      <vt:lpstr>Wingdings 2</vt:lpstr>
      <vt:lpstr>Arial</vt:lpstr>
      <vt:lpstr>Calibri</vt:lpstr>
      <vt:lpstr>Wingdings</vt:lpstr>
      <vt:lpstr>powerpoint template 2011</vt:lpstr>
      <vt:lpstr>3_Custom Design</vt:lpstr>
      <vt:lpstr>2_Custom Design</vt:lpstr>
      <vt:lpstr>1_Custom Design</vt:lpstr>
      <vt:lpstr>Custom Design</vt:lpstr>
      <vt:lpstr>PowerPoint Presentation</vt:lpstr>
      <vt:lpstr>Why?</vt:lpstr>
      <vt:lpstr>Steps of the data team cycle </vt:lpstr>
      <vt:lpstr>Meeting 3</vt:lpstr>
      <vt:lpstr>Step 3….goal setting</vt:lpstr>
      <vt:lpstr>Steps 2, 4 and 5</vt:lpstr>
      <vt:lpstr>Steps 2, 4, 5 are connected</vt:lpstr>
      <vt:lpstr>Instructional Strategies</vt:lpstr>
      <vt:lpstr>                       Steps 4 &amp; 5 </vt:lpstr>
      <vt:lpstr>Example</vt:lpstr>
      <vt:lpstr>Step 6 monitor</vt:lpstr>
      <vt:lpstr>Monitoring the Process</vt:lpstr>
      <vt:lpstr>Meeting 3b</vt:lpstr>
      <vt:lpstr>Meeting 4</vt:lpstr>
      <vt:lpstr>Other things to consider…</vt:lpstr>
      <vt:lpstr>Steps to create and sustain your data team cycles</vt:lpstr>
      <vt:lpstr>Beware of drift….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Michelle L.</dc:creator>
  <cp:lastModifiedBy>Microsoft Office User</cp:lastModifiedBy>
  <cp:revision>86</cp:revision>
  <cp:lastPrinted>2015-09-14T14:56:19Z</cp:lastPrinted>
  <dcterms:created xsi:type="dcterms:W3CDTF">2013-09-26T18:42:14Z</dcterms:created>
  <dcterms:modified xsi:type="dcterms:W3CDTF">2016-03-01T01:04:14Z</dcterms:modified>
</cp:coreProperties>
</file>